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Sans" charset="1" panose="020B0503050203000203"/>
      <p:regular r:id="rId10"/>
    </p:embeddedFont>
    <p:embeddedFont>
      <p:font typeface="IBM Plex Sans Bold" charset="1" panose="020B0803050203000203"/>
      <p:regular r:id="rId11"/>
    </p:embeddedFont>
    <p:embeddedFont>
      <p:font typeface="IBM Plex Sans Italics" charset="1" panose="020B0503050203000203"/>
      <p:regular r:id="rId12"/>
    </p:embeddedFont>
    <p:embeddedFont>
      <p:font typeface="IBM Plex Sans Bold Italics" charset="1" panose="020B0803050203000203"/>
      <p:regular r:id="rId13"/>
    </p:embeddedFont>
    <p:embeddedFont>
      <p:font typeface="IBM Plex Sans Thin" charset="1" panose="020B0203050203000203"/>
      <p:regular r:id="rId14"/>
    </p:embeddedFont>
    <p:embeddedFont>
      <p:font typeface="IBM Plex Sans Thin Italics" charset="1" panose="020B0203050203000203"/>
      <p:regular r:id="rId15"/>
    </p:embeddedFont>
    <p:embeddedFont>
      <p:font typeface="IBM Plex Sans Medium" charset="1" panose="020B0603050203000203"/>
      <p:regular r:id="rId16"/>
    </p:embeddedFont>
    <p:embeddedFont>
      <p:font typeface="IBM Plex Sans Medium Italics" charset="1" panose="020B0603050203000203"/>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Be Vietnam" charset="1" panose="00000500000000000000"/>
      <p:regular r:id="rId24"/>
    </p:embeddedFont>
    <p:embeddedFont>
      <p:font typeface="Be Vietnam Italics" charset="1" panose="00000500000000000000"/>
      <p:regular r:id="rId25"/>
    </p:embeddedFont>
    <p:embeddedFont>
      <p:font typeface="Be Vietnam Thin" charset="1" panose="00000200000000000000"/>
      <p:regular r:id="rId26"/>
    </p:embeddedFont>
    <p:embeddedFont>
      <p:font typeface="Be Vietnam Thin Italics" charset="1" panose="00000300000000000000"/>
      <p:regular r:id="rId27"/>
    </p:embeddedFont>
    <p:embeddedFont>
      <p:font typeface="Be Vietnam Medium" charset="1" panose="00000600000000000000"/>
      <p:regular r:id="rId28"/>
    </p:embeddedFont>
    <p:embeddedFont>
      <p:font typeface="Be Vietnam Medium Italics" charset="1" panose="00000600000000000000"/>
      <p:regular r:id="rId29"/>
    </p:embeddedFont>
    <p:embeddedFont>
      <p:font typeface="Be Vietnam Ultra-Bold" charset="1" panose="00000900000000000000"/>
      <p:regular r:id="rId30"/>
    </p:embeddedFont>
    <p:embeddedFont>
      <p:font typeface="Be Vietnam Ultra-Bold Italics" charset="1" panose="000009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2775" y="2255489"/>
            <a:ext cx="9116055" cy="3253733"/>
          </a:xfrm>
          <a:prstGeom prst="rect">
            <a:avLst/>
          </a:prstGeom>
        </p:spPr>
        <p:txBody>
          <a:bodyPr anchor="t" rtlCol="false" tIns="0" lIns="0" bIns="0" rIns="0">
            <a:spAutoFit/>
          </a:bodyPr>
          <a:lstStyle/>
          <a:p>
            <a:pPr>
              <a:lnSpc>
                <a:spcPts val="8446"/>
              </a:lnSpc>
            </a:pPr>
            <a:r>
              <a:rPr lang="en-US" sz="8200">
                <a:solidFill>
                  <a:srgbClr val="F8F8F8"/>
                </a:solidFill>
                <a:latin typeface="Be Vietnam"/>
              </a:rPr>
              <a:t>MORTALITY PREDICTION IN COVID-19 CASES</a:t>
            </a:r>
          </a:p>
        </p:txBody>
      </p:sp>
      <p:sp>
        <p:nvSpPr>
          <p:cNvPr name="TextBox 5" id="5"/>
          <p:cNvSpPr txBox="true"/>
          <p:nvPr/>
        </p:nvSpPr>
        <p:spPr>
          <a:xfrm rot="0">
            <a:off x="13871621" y="8442372"/>
            <a:ext cx="6951176" cy="390125"/>
          </a:xfrm>
          <a:prstGeom prst="rect">
            <a:avLst/>
          </a:prstGeom>
        </p:spPr>
        <p:txBody>
          <a:bodyPr anchor="t" rtlCol="false" tIns="0" lIns="0" bIns="0" rIns="0">
            <a:spAutoFit/>
          </a:bodyPr>
          <a:lstStyle/>
          <a:p>
            <a:pPr marL="0" indent="0" lvl="0">
              <a:lnSpc>
                <a:spcPts val="3177"/>
              </a:lnSpc>
              <a:spcBef>
                <a:spcPct val="0"/>
              </a:spcBef>
            </a:pPr>
            <a:r>
              <a:rPr lang="en-US" sz="2444" spc="212" u="none">
                <a:solidFill>
                  <a:srgbClr val="F8F8F8"/>
                </a:solidFill>
                <a:latin typeface="Be Vietnam Ultra-Bold"/>
              </a:rPr>
              <a:t>PRESENTED TO</a:t>
            </a:r>
          </a:p>
        </p:txBody>
      </p:sp>
      <p:sp>
        <p:nvSpPr>
          <p:cNvPr name="TextBox 6" id="6"/>
          <p:cNvSpPr txBox="true"/>
          <p:nvPr/>
        </p:nvSpPr>
        <p:spPr>
          <a:xfrm rot="0">
            <a:off x="13871621" y="8970410"/>
            <a:ext cx="6951176" cy="911116"/>
          </a:xfrm>
          <a:prstGeom prst="rect">
            <a:avLst/>
          </a:prstGeom>
        </p:spPr>
        <p:txBody>
          <a:bodyPr anchor="t" rtlCol="false" tIns="0" lIns="0" bIns="0" rIns="0">
            <a:spAutoFit/>
          </a:bodyPr>
          <a:lstStyle/>
          <a:p>
            <a:pPr>
              <a:lnSpc>
                <a:spcPts val="3732"/>
              </a:lnSpc>
            </a:pPr>
            <a:r>
              <a:rPr lang="en-US" sz="2666">
                <a:solidFill>
                  <a:srgbClr val="F8F8F8"/>
                </a:solidFill>
                <a:latin typeface="IBM Plex Sans"/>
              </a:rPr>
              <a:t>Dr. Ravi Verma</a:t>
            </a:r>
          </a:p>
          <a:p>
            <a:pPr algn="just">
              <a:lnSpc>
                <a:spcPts val="3732"/>
              </a:lnSpc>
            </a:pPr>
            <a:r>
              <a:rPr lang="en-US" sz="2666">
                <a:solidFill>
                  <a:srgbClr val="F8F8F8"/>
                </a:solidFill>
                <a:latin typeface="IBM Plex Sans"/>
              </a:rPr>
              <a:t>Dr. Mohammad Sultan Alam</a:t>
            </a:r>
          </a:p>
        </p:txBody>
      </p:sp>
      <p:sp>
        <p:nvSpPr>
          <p:cNvPr name="TextBox 7" id="7"/>
          <p:cNvSpPr txBox="true"/>
          <p:nvPr/>
        </p:nvSpPr>
        <p:spPr>
          <a:xfrm rot="0">
            <a:off x="432775" y="5778215"/>
            <a:ext cx="7213128" cy="1180465"/>
          </a:xfrm>
          <a:prstGeom prst="rect">
            <a:avLst/>
          </a:prstGeom>
        </p:spPr>
        <p:txBody>
          <a:bodyPr anchor="t" rtlCol="false" tIns="0" lIns="0" bIns="0" rIns="0">
            <a:spAutoFit/>
          </a:bodyPr>
          <a:lstStyle/>
          <a:p>
            <a:pPr>
              <a:lnSpc>
                <a:spcPts val="4759"/>
              </a:lnSpc>
            </a:pPr>
            <a:r>
              <a:rPr lang="en-US" sz="3399">
                <a:solidFill>
                  <a:srgbClr val="F8F8F8"/>
                </a:solidFill>
                <a:latin typeface="IBM Plex Sans"/>
              </a:rPr>
              <a:t>EPICS Phase 2 - Progress Review II </a:t>
            </a:r>
          </a:p>
          <a:p>
            <a:pPr>
              <a:lnSpc>
                <a:spcPts val="4759"/>
              </a:lnSpc>
            </a:pPr>
            <a:r>
              <a:rPr lang="en-US" sz="3399">
                <a:solidFill>
                  <a:srgbClr val="F8F8F8"/>
                </a:solidFill>
                <a:latin typeface="IBM Plex Sans"/>
              </a:rPr>
              <a:t>Group No - 290</a:t>
            </a:r>
          </a:p>
        </p:txBody>
      </p:sp>
      <p:sp>
        <p:nvSpPr>
          <p:cNvPr name="TextBox 8" id="8"/>
          <p:cNvSpPr txBox="true"/>
          <p:nvPr/>
        </p:nvSpPr>
        <p:spPr>
          <a:xfrm rot="0">
            <a:off x="563751" y="7606380"/>
            <a:ext cx="6951176" cy="390125"/>
          </a:xfrm>
          <a:prstGeom prst="rect">
            <a:avLst/>
          </a:prstGeom>
        </p:spPr>
        <p:txBody>
          <a:bodyPr anchor="t" rtlCol="false" tIns="0" lIns="0" bIns="0" rIns="0">
            <a:spAutoFit/>
          </a:bodyPr>
          <a:lstStyle/>
          <a:p>
            <a:pPr marL="0" indent="0" lvl="0">
              <a:lnSpc>
                <a:spcPts val="3177"/>
              </a:lnSpc>
              <a:spcBef>
                <a:spcPct val="0"/>
              </a:spcBef>
            </a:pPr>
            <a:r>
              <a:rPr lang="en-US" sz="2444" spc="212">
                <a:solidFill>
                  <a:srgbClr val="F8F8F8"/>
                </a:solidFill>
                <a:latin typeface="Be Vietnam Ultra-Bold"/>
              </a:rPr>
              <a:t>SUPERVISED BY</a:t>
            </a:r>
          </a:p>
        </p:txBody>
      </p:sp>
      <p:sp>
        <p:nvSpPr>
          <p:cNvPr name="TextBox 9" id="9"/>
          <p:cNvSpPr txBox="true"/>
          <p:nvPr/>
        </p:nvSpPr>
        <p:spPr>
          <a:xfrm rot="0">
            <a:off x="563751" y="8201472"/>
            <a:ext cx="6951176" cy="445487"/>
          </a:xfrm>
          <a:prstGeom prst="rect">
            <a:avLst/>
          </a:prstGeom>
        </p:spPr>
        <p:txBody>
          <a:bodyPr anchor="t" rtlCol="false" tIns="0" lIns="0" bIns="0" rIns="0">
            <a:spAutoFit/>
          </a:bodyPr>
          <a:lstStyle/>
          <a:p>
            <a:pPr algn="l">
              <a:lnSpc>
                <a:spcPts val="3732"/>
              </a:lnSpc>
            </a:pPr>
            <a:r>
              <a:rPr lang="en-US" sz="2666">
                <a:solidFill>
                  <a:srgbClr val="F8F8F8"/>
                </a:solidFill>
                <a:latin typeface="IBM Plex Sans"/>
              </a:rPr>
              <a:t>Dr. Amit Singh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1401692" y="1704061"/>
            <a:ext cx="15484616" cy="7863281"/>
          </a:xfrm>
          <a:custGeom>
            <a:avLst/>
            <a:gdLst/>
            <a:ahLst/>
            <a:cxnLst/>
            <a:rect r="r" b="b" t="t" l="l"/>
            <a:pathLst>
              <a:path h="7863281" w="15484616">
                <a:moveTo>
                  <a:pt x="0" y="0"/>
                </a:moveTo>
                <a:lnTo>
                  <a:pt x="15484616" y="0"/>
                </a:lnTo>
                <a:lnTo>
                  <a:pt x="15484616" y="7863281"/>
                </a:lnTo>
                <a:lnTo>
                  <a:pt x="0" y="7863281"/>
                </a:lnTo>
                <a:lnTo>
                  <a:pt x="0" y="0"/>
                </a:lnTo>
                <a:close/>
              </a:path>
            </a:pathLst>
          </a:custGeom>
          <a:blipFill>
            <a:blip r:embed="rId2"/>
            <a:stretch>
              <a:fillRect l="0" t="0" r="0" b="0"/>
            </a:stretch>
          </a:blipFill>
        </p:spPr>
      </p:sp>
      <p:sp>
        <p:nvSpPr>
          <p:cNvPr name="TextBox 3" id="3"/>
          <p:cNvSpPr txBox="true"/>
          <p:nvPr/>
        </p:nvSpPr>
        <p:spPr>
          <a:xfrm rot="0">
            <a:off x="3396044" y="696277"/>
            <a:ext cx="11901232" cy="626746"/>
          </a:xfrm>
          <a:prstGeom prst="rect">
            <a:avLst/>
          </a:prstGeom>
        </p:spPr>
        <p:txBody>
          <a:bodyPr anchor="t" rtlCol="false" tIns="0" lIns="0" bIns="0" rIns="0">
            <a:spAutoFit/>
          </a:bodyPr>
          <a:lstStyle/>
          <a:p>
            <a:pPr marL="0" indent="0" lvl="0">
              <a:lnSpc>
                <a:spcPts val="5069"/>
              </a:lnSpc>
              <a:spcBef>
                <a:spcPct val="0"/>
              </a:spcBef>
            </a:pPr>
            <a:r>
              <a:rPr lang="en-US" sz="3899" spc="339">
                <a:solidFill>
                  <a:srgbClr val="F8F8F8"/>
                </a:solidFill>
                <a:latin typeface="Be Vietnam Ultra-Bold"/>
              </a:rPr>
              <a:t>VISUALIZATION OF AFFECTED STATE WISE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57385" y="612411"/>
            <a:ext cx="7486615" cy="5037190"/>
          </a:xfrm>
          <a:custGeom>
            <a:avLst/>
            <a:gdLst/>
            <a:ahLst/>
            <a:cxnLst/>
            <a:rect r="r" b="b" t="t" l="l"/>
            <a:pathLst>
              <a:path h="5037190" w="7486615">
                <a:moveTo>
                  <a:pt x="0" y="0"/>
                </a:moveTo>
                <a:lnTo>
                  <a:pt x="7486615" y="0"/>
                </a:lnTo>
                <a:lnTo>
                  <a:pt x="7486615" y="5037190"/>
                </a:lnTo>
                <a:lnTo>
                  <a:pt x="0" y="5037190"/>
                </a:lnTo>
                <a:lnTo>
                  <a:pt x="0" y="0"/>
                </a:lnTo>
                <a:close/>
              </a:path>
            </a:pathLst>
          </a:custGeom>
          <a:blipFill>
            <a:blip r:embed="rId5"/>
            <a:stretch>
              <a:fillRect l="0" t="0" r="0" b="0"/>
            </a:stretch>
          </a:blipFill>
        </p:spPr>
      </p:sp>
      <p:sp>
        <p:nvSpPr>
          <p:cNvPr name="Freeform 5" id="5"/>
          <p:cNvSpPr/>
          <p:nvPr/>
        </p:nvSpPr>
        <p:spPr>
          <a:xfrm flipH="false" flipV="false" rot="0">
            <a:off x="9479840" y="4445060"/>
            <a:ext cx="8144329" cy="5125092"/>
          </a:xfrm>
          <a:custGeom>
            <a:avLst/>
            <a:gdLst/>
            <a:ahLst/>
            <a:cxnLst/>
            <a:rect r="r" b="b" t="t" l="l"/>
            <a:pathLst>
              <a:path h="5125092" w="8144329">
                <a:moveTo>
                  <a:pt x="0" y="0"/>
                </a:moveTo>
                <a:lnTo>
                  <a:pt x="8144329" y="0"/>
                </a:lnTo>
                <a:lnTo>
                  <a:pt x="8144329" y="5125092"/>
                </a:lnTo>
                <a:lnTo>
                  <a:pt x="0" y="5125092"/>
                </a:lnTo>
                <a:lnTo>
                  <a:pt x="0" y="0"/>
                </a:lnTo>
                <a:close/>
              </a:path>
            </a:pathLst>
          </a:custGeom>
          <a:blipFill>
            <a:blip r:embed="rId6"/>
            <a:stretch>
              <a:fillRect l="0" t="0" r="0" b="0"/>
            </a:stretch>
          </a:blipFill>
        </p:spPr>
      </p:sp>
      <p:sp>
        <p:nvSpPr>
          <p:cNvPr name="TextBox 6" id="6"/>
          <p:cNvSpPr txBox="true"/>
          <p:nvPr/>
        </p:nvSpPr>
        <p:spPr>
          <a:xfrm rot="0">
            <a:off x="10400712" y="1893684"/>
            <a:ext cx="7223457" cy="626746"/>
          </a:xfrm>
          <a:prstGeom prst="rect">
            <a:avLst/>
          </a:prstGeom>
        </p:spPr>
        <p:txBody>
          <a:bodyPr anchor="t" rtlCol="false" tIns="0" lIns="0" bIns="0" rIns="0">
            <a:spAutoFit/>
          </a:bodyPr>
          <a:lstStyle/>
          <a:p>
            <a:pPr marL="0" indent="0" lvl="0">
              <a:lnSpc>
                <a:spcPts val="5069"/>
              </a:lnSpc>
              <a:spcBef>
                <a:spcPct val="0"/>
              </a:spcBef>
            </a:pPr>
            <a:r>
              <a:rPr lang="en-US" sz="3899" spc="339">
                <a:solidFill>
                  <a:srgbClr val="F8F8F8"/>
                </a:solidFill>
                <a:latin typeface="Be Vietnam Ultra-Bold"/>
              </a:rPr>
              <a:t>RESULTS CHARTS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7628" y="788814"/>
            <a:ext cx="7355779" cy="4511044"/>
          </a:xfrm>
          <a:custGeom>
            <a:avLst/>
            <a:gdLst/>
            <a:ahLst/>
            <a:cxnLst/>
            <a:rect r="r" b="b" t="t" l="l"/>
            <a:pathLst>
              <a:path h="4511044" w="7355779">
                <a:moveTo>
                  <a:pt x="0" y="0"/>
                </a:moveTo>
                <a:lnTo>
                  <a:pt x="7355779" y="0"/>
                </a:lnTo>
                <a:lnTo>
                  <a:pt x="7355779" y="4511044"/>
                </a:lnTo>
                <a:lnTo>
                  <a:pt x="0" y="4511044"/>
                </a:lnTo>
                <a:lnTo>
                  <a:pt x="0" y="0"/>
                </a:lnTo>
                <a:close/>
              </a:path>
            </a:pathLst>
          </a:custGeom>
          <a:blipFill>
            <a:blip r:embed="rId5"/>
            <a:stretch>
              <a:fillRect l="0" t="0" r="0" b="0"/>
            </a:stretch>
          </a:blipFill>
        </p:spPr>
      </p:sp>
      <p:sp>
        <p:nvSpPr>
          <p:cNvPr name="Freeform 5" id="5"/>
          <p:cNvSpPr/>
          <p:nvPr/>
        </p:nvSpPr>
        <p:spPr>
          <a:xfrm flipH="false" flipV="false" rot="0">
            <a:off x="9395213" y="4423842"/>
            <a:ext cx="8058065" cy="4984795"/>
          </a:xfrm>
          <a:custGeom>
            <a:avLst/>
            <a:gdLst/>
            <a:ahLst/>
            <a:cxnLst/>
            <a:rect r="r" b="b" t="t" l="l"/>
            <a:pathLst>
              <a:path h="4984795" w="8058065">
                <a:moveTo>
                  <a:pt x="0" y="0"/>
                </a:moveTo>
                <a:lnTo>
                  <a:pt x="8058065" y="0"/>
                </a:lnTo>
                <a:lnTo>
                  <a:pt x="8058065" y="4984795"/>
                </a:lnTo>
                <a:lnTo>
                  <a:pt x="0" y="4984795"/>
                </a:lnTo>
                <a:lnTo>
                  <a:pt x="0" y="0"/>
                </a:lnTo>
                <a:close/>
              </a:path>
            </a:pathLst>
          </a:custGeom>
          <a:blipFill>
            <a:blip r:embed="rId6"/>
            <a:stretch>
              <a:fillRect l="0" t="0" r="0" b="0"/>
            </a:stretch>
          </a:blipFill>
        </p:spPr>
      </p:sp>
      <p:sp>
        <p:nvSpPr>
          <p:cNvPr name="TextBox 6" id="6"/>
          <p:cNvSpPr txBox="true"/>
          <p:nvPr/>
        </p:nvSpPr>
        <p:spPr>
          <a:xfrm rot="0">
            <a:off x="9395213" y="1319776"/>
            <a:ext cx="8096033" cy="1035685"/>
          </a:xfrm>
          <a:prstGeom prst="rect">
            <a:avLst/>
          </a:prstGeom>
        </p:spPr>
        <p:txBody>
          <a:bodyPr anchor="t" rtlCol="false" tIns="0" lIns="0" bIns="0" rIns="0">
            <a:spAutoFit/>
          </a:bodyPr>
          <a:lstStyle/>
          <a:p>
            <a:pPr marL="0" indent="0" lvl="0">
              <a:lnSpc>
                <a:spcPts val="4160"/>
              </a:lnSpc>
              <a:spcBef>
                <a:spcPct val="0"/>
              </a:spcBef>
            </a:pPr>
            <a:r>
              <a:rPr lang="en-US" sz="3200" spc="278">
                <a:solidFill>
                  <a:srgbClr val="F8F8F8"/>
                </a:solidFill>
                <a:latin typeface="Be Vietnam Ultra-Bold"/>
              </a:rPr>
              <a:t>INSIGHTS INTO KEY PREDICTORS OF MORTALITY RATE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38121" y="3593409"/>
            <a:ext cx="8115300"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DATA COLLECTION</a:t>
            </a:r>
          </a:p>
        </p:txBody>
      </p:sp>
      <p:sp>
        <p:nvSpPr>
          <p:cNvPr name="TextBox 3" id="3"/>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p>
        </p:txBody>
      </p:sp>
      <p:sp>
        <p:nvSpPr>
          <p:cNvPr name="TextBox 4" id="4"/>
          <p:cNvSpPr txBox="true"/>
          <p:nvPr/>
        </p:nvSpPr>
        <p:spPr>
          <a:xfrm rot="0">
            <a:off x="906382" y="5076825"/>
            <a:ext cx="8378779" cy="3525297"/>
          </a:xfrm>
          <a:prstGeom prst="rect">
            <a:avLst/>
          </a:prstGeom>
        </p:spPr>
        <p:txBody>
          <a:bodyPr anchor="t" rtlCol="false" tIns="0" lIns="0" bIns="0" rIns="0">
            <a:spAutoFit/>
          </a:bodyPr>
          <a:lstStyle/>
          <a:p>
            <a:pPr algn="just">
              <a:lnSpc>
                <a:spcPts val="4667"/>
              </a:lnSpc>
            </a:pPr>
            <a:r>
              <a:rPr lang="en-US" sz="3333">
                <a:solidFill>
                  <a:srgbClr val="01003B"/>
                </a:solidFill>
                <a:latin typeface="Canva Sans"/>
              </a:rPr>
              <a:t>The dataset used is provided by the Indian Govt. which contains a total of 18,000 patients’ information, including their states, their nationality , number of cured patients, no. of patients died and Number of confirmed cases</a:t>
            </a:r>
          </a:p>
        </p:txBody>
      </p:sp>
      <p:sp>
        <p:nvSpPr>
          <p:cNvPr name="Freeform 5" id="5"/>
          <p:cNvSpPr/>
          <p:nvPr/>
        </p:nvSpPr>
        <p:spPr>
          <a:xfrm flipH="false" flipV="false" rot="0">
            <a:off x="9477876" y="3602934"/>
            <a:ext cx="8618215" cy="5376253"/>
          </a:xfrm>
          <a:custGeom>
            <a:avLst/>
            <a:gdLst/>
            <a:ahLst/>
            <a:cxnLst/>
            <a:rect r="r" b="b" t="t" l="l"/>
            <a:pathLst>
              <a:path h="5376253" w="8618215">
                <a:moveTo>
                  <a:pt x="0" y="0"/>
                </a:moveTo>
                <a:lnTo>
                  <a:pt x="8618215" y="0"/>
                </a:lnTo>
                <a:lnTo>
                  <a:pt x="8618215" y="5376253"/>
                </a:lnTo>
                <a:lnTo>
                  <a:pt x="0" y="5376253"/>
                </a:lnTo>
                <a:lnTo>
                  <a:pt x="0" y="0"/>
                </a:lnTo>
                <a:close/>
              </a:path>
            </a:pathLst>
          </a:custGeom>
          <a:blipFill>
            <a:blip r:embed="rId2"/>
            <a:stretch>
              <a:fillRect l="0" t="0" r="0" b="0"/>
            </a:stretch>
          </a:blipFill>
        </p:spPr>
      </p:sp>
      <p:sp>
        <p:nvSpPr>
          <p:cNvPr name="Freeform 6" id="6"/>
          <p:cNvSpPr/>
          <p:nvPr/>
        </p:nvSpPr>
        <p:spPr>
          <a:xfrm flipH="false" flipV="false" rot="0">
            <a:off x="-131739" y="-9760225"/>
            <a:ext cx="18570321" cy="12560290"/>
          </a:xfrm>
          <a:custGeom>
            <a:avLst/>
            <a:gdLst/>
            <a:ahLst/>
            <a:cxnLst/>
            <a:rect r="r" b="b" t="t" l="l"/>
            <a:pathLst>
              <a:path h="12560290" w="18570321">
                <a:moveTo>
                  <a:pt x="0" y="0"/>
                </a:moveTo>
                <a:lnTo>
                  <a:pt x="18570321" y="0"/>
                </a:lnTo>
                <a:lnTo>
                  <a:pt x="18570321" y="12560290"/>
                </a:lnTo>
                <a:lnTo>
                  <a:pt x="0" y="12560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4221030" y="3172949"/>
            <a:ext cx="10682079" cy="1076325"/>
          </a:xfrm>
          <a:prstGeom prst="rect">
            <a:avLst/>
          </a:prstGeom>
        </p:spPr>
        <p:txBody>
          <a:bodyPr anchor="t" rtlCol="false" tIns="0" lIns="0" bIns="0" rIns="0">
            <a:spAutoFit/>
          </a:bodyPr>
          <a:lstStyle/>
          <a:p>
            <a:pPr>
              <a:lnSpc>
                <a:spcPts val="8400"/>
              </a:lnSpc>
            </a:pPr>
            <a:r>
              <a:rPr lang="en-US" sz="7000">
                <a:solidFill>
                  <a:srgbClr val="FFFFFF"/>
                </a:solidFill>
                <a:latin typeface="Be Vietnam Ultra-Bold"/>
              </a:rPr>
              <a:t>FUTURE DIRECTIONS</a:t>
            </a:r>
          </a:p>
        </p:txBody>
      </p:sp>
      <p:sp>
        <p:nvSpPr>
          <p:cNvPr name="TextBox 4" id="4"/>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p>
        </p:txBody>
      </p:sp>
      <p:sp>
        <p:nvSpPr>
          <p:cNvPr name="TextBox 5" id="5"/>
          <p:cNvSpPr txBox="true"/>
          <p:nvPr/>
        </p:nvSpPr>
        <p:spPr>
          <a:xfrm rot="0">
            <a:off x="1032942" y="4574533"/>
            <a:ext cx="16240958" cy="3909695"/>
          </a:xfrm>
          <a:prstGeom prst="rect">
            <a:avLst/>
          </a:prstGeom>
        </p:spPr>
        <p:txBody>
          <a:bodyPr anchor="t" rtlCol="false" tIns="0" lIns="0" bIns="0" rIns="0">
            <a:spAutoFit/>
          </a:bodyPr>
          <a:lstStyle/>
          <a:p>
            <a:pPr algn="just">
              <a:lnSpc>
                <a:spcPts val="4480"/>
              </a:lnSpc>
            </a:pPr>
          </a:p>
          <a:p>
            <a:pPr algn="just" marL="690881" indent="-345440" lvl="1">
              <a:lnSpc>
                <a:spcPts val="4480"/>
              </a:lnSpc>
              <a:buFont typeface="Arial"/>
              <a:buChar char="•"/>
            </a:pPr>
            <a:r>
              <a:rPr lang="en-US" sz="3200">
                <a:solidFill>
                  <a:srgbClr val="FF007E"/>
                </a:solidFill>
                <a:latin typeface="Canva Sans Bold"/>
              </a:rPr>
              <a:t>To perform continuous model refinement with updated data </a:t>
            </a:r>
          </a:p>
          <a:p>
            <a:pPr algn="just" marL="690881" indent="-345440" lvl="1">
              <a:lnSpc>
                <a:spcPts val="4480"/>
              </a:lnSpc>
              <a:buFont typeface="Arial"/>
              <a:buChar char="•"/>
            </a:pPr>
            <a:r>
              <a:rPr lang="en-US" sz="3200">
                <a:solidFill>
                  <a:srgbClr val="FF007E"/>
                </a:solidFill>
                <a:latin typeface="Canva Sans Bold"/>
              </a:rPr>
              <a:t>Extension to other infectious diseases or healthcare domains to broaden the areas for providing decision support</a:t>
            </a:r>
          </a:p>
          <a:p>
            <a:pPr algn="just" marL="690881" indent="-345440" lvl="1">
              <a:lnSpc>
                <a:spcPts val="4480"/>
              </a:lnSpc>
              <a:buFont typeface="Arial"/>
              <a:buChar char="•"/>
            </a:pPr>
            <a:r>
              <a:rPr lang="en-US" sz="3200">
                <a:solidFill>
                  <a:srgbClr val="FF007E"/>
                </a:solidFill>
                <a:latin typeface="Canva Sans Bold"/>
              </a:rPr>
              <a:t>Collaborations with healthcare professionals and policymakers for optimum and reliable services</a:t>
            </a:r>
          </a:p>
          <a:p>
            <a:pPr algn="just">
              <a:lnSpc>
                <a:spcPts val="4480"/>
              </a:lnSpc>
            </a:pPr>
          </a:p>
        </p:txBody>
      </p:sp>
      <p:sp>
        <p:nvSpPr>
          <p:cNvPr name="Freeform 6" id="6"/>
          <p:cNvSpPr/>
          <p:nvPr/>
        </p:nvSpPr>
        <p:spPr>
          <a:xfrm flipH="false" flipV="false" rot="0">
            <a:off x="-131739" y="-9760225"/>
            <a:ext cx="18570321" cy="12560290"/>
          </a:xfrm>
          <a:custGeom>
            <a:avLst/>
            <a:gdLst/>
            <a:ahLst/>
            <a:cxnLst/>
            <a:rect r="r" b="b" t="t" l="l"/>
            <a:pathLst>
              <a:path h="12560290" w="18570321">
                <a:moveTo>
                  <a:pt x="0" y="0"/>
                </a:moveTo>
                <a:lnTo>
                  <a:pt x="18570321" y="0"/>
                </a:lnTo>
                <a:lnTo>
                  <a:pt x="18570321" y="12560290"/>
                </a:lnTo>
                <a:lnTo>
                  <a:pt x="0" y="12560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030644" y="3246323"/>
            <a:ext cx="15228656" cy="1076325"/>
          </a:xfrm>
          <a:prstGeom prst="rect">
            <a:avLst/>
          </a:prstGeom>
        </p:spPr>
        <p:txBody>
          <a:bodyPr anchor="t" rtlCol="false" tIns="0" lIns="0" bIns="0" rIns="0">
            <a:spAutoFit/>
          </a:bodyPr>
          <a:lstStyle/>
          <a:p>
            <a:pPr>
              <a:lnSpc>
                <a:spcPts val="8400"/>
              </a:lnSpc>
            </a:pPr>
            <a:r>
              <a:rPr lang="en-US" sz="7000">
                <a:solidFill>
                  <a:srgbClr val="FFFFFF"/>
                </a:solidFill>
                <a:latin typeface="Be Vietnam Ultra-Bold"/>
              </a:rPr>
              <a:t>CHALLENGES &amp; LIMITATIONS</a:t>
            </a:r>
          </a:p>
        </p:txBody>
      </p:sp>
      <p:sp>
        <p:nvSpPr>
          <p:cNvPr name="TextBox 4" id="4"/>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p>
        </p:txBody>
      </p:sp>
      <p:sp>
        <p:nvSpPr>
          <p:cNvPr name="TextBox 5" id="5"/>
          <p:cNvSpPr txBox="true"/>
          <p:nvPr/>
        </p:nvSpPr>
        <p:spPr>
          <a:xfrm rot="0">
            <a:off x="2197623" y="4722698"/>
            <a:ext cx="13650191" cy="3909695"/>
          </a:xfrm>
          <a:prstGeom prst="rect">
            <a:avLst/>
          </a:prstGeom>
        </p:spPr>
        <p:txBody>
          <a:bodyPr anchor="t" rtlCol="false" tIns="0" lIns="0" bIns="0" rIns="0">
            <a:spAutoFit/>
          </a:bodyPr>
          <a:lstStyle/>
          <a:p>
            <a:pPr algn="just">
              <a:lnSpc>
                <a:spcPts val="4480"/>
              </a:lnSpc>
            </a:pPr>
          </a:p>
          <a:p>
            <a:pPr algn="just" marL="690881" indent="-345440" lvl="1">
              <a:lnSpc>
                <a:spcPts val="4480"/>
              </a:lnSpc>
              <a:buFont typeface="Arial"/>
              <a:buChar char="•"/>
            </a:pPr>
            <a:r>
              <a:rPr lang="en-US" sz="3200">
                <a:solidFill>
                  <a:srgbClr val="FF007E"/>
                </a:solidFill>
                <a:latin typeface="Canva Sans Bold"/>
              </a:rPr>
              <a:t>Data quality and availability constraints</a:t>
            </a:r>
          </a:p>
          <a:p>
            <a:pPr algn="just" marL="690881" indent="-345440" lvl="1">
              <a:lnSpc>
                <a:spcPts val="4480"/>
              </a:lnSpc>
              <a:buFont typeface="Arial"/>
              <a:buChar char="•"/>
            </a:pPr>
            <a:r>
              <a:rPr lang="en-US" sz="3200">
                <a:solidFill>
                  <a:srgbClr val="FF007E"/>
                </a:solidFill>
                <a:latin typeface="Canva Sans Bold"/>
              </a:rPr>
              <a:t>Generalizability of models across different populations</a:t>
            </a:r>
          </a:p>
          <a:p>
            <a:pPr algn="just" marL="690881" indent="-345440" lvl="1">
              <a:lnSpc>
                <a:spcPts val="4480"/>
              </a:lnSpc>
              <a:buFont typeface="Arial"/>
              <a:buChar char="•"/>
            </a:pPr>
            <a:r>
              <a:rPr lang="en-US" sz="3200">
                <a:solidFill>
                  <a:srgbClr val="FF007E"/>
                </a:solidFill>
                <a:latin typeface="Canva Sans Bold"/>
              </a:rPr>
              <a:t>Ethical considerations in healthcare data access</a:t>
            </a:r>
          </a:p>
          <a:p>
            <a:pPr algn="just" marL="690881" indent="-345440" lvl="1">
              <a:lnSpc>
                <a:spcPts val="4480"/>
              </a:lnSpc>
              <a:buFont typeface="Arial"/>
              <a:buChar char="•"/>
            </a:pPr>
            <a:r>
              <a:rPr lang="en-US" sz="3200">
                <a:solidFill>
                  <a:srgbClr val="FF007E"/>
                </a:solidFill>
                <a:latin typeface="Canva Sans Bold"/>
              </a:rPr>
              <a:t>Creating relations between different datasets</a:t>
            </a:r>
          </a:p>
          <a:p>
            <a:pPr algn="just">
              <a:lnSpc>
                <a:spcPts val="4480"/>
              </a:lnSpc>
            </a:pPr>
          </a:p>
          <a:p>
            <a:pPr algn="just">
              <a:lnSpc>
                <a:spcPts val="4480"/>
              </a:lnSpc>
            </a:pPr>
          </a:p>
        </p:txBody>
      </p:sp>
      <p:sp>
        <p:nvSpPr>
          <p:cNvPr name="Freeform 6" id="6"/>
          <p:cNvSpPr/>
          <p:nvPr/>
        </p:nvSpPr>
        <p:spPr>
          <a:xfrm flipH="false" flipV="false" rot="0">
            <a:off x="-131739" y="-9760225"/>
            <a:ext cx="18570321" cy="12560290"/>
          </a:xfrm>
          <a:custGeom>
            <a:avLst/>
            <a:gdLst/>
            <a:ahLst/>
            <a:cxnLst/>
            <a:rect r="r" b="b" t="t" l="l"/>
            <a:pathLst>
              <a:path h="12560290" w="18570321">
                <a:moveTo>
                  <a:pt x="0" y="0"/>
                </a:moveTo>
                <a:lnTo>
                  <a:pt x="18570321" y="0"/>
                </a:lnTo>
                <a:lnTo>
                  <a:pt x="18570321" y="12560290"/>
                </a:lnTo>
                <a:lnTo>
                  <a:pt x="0" y="12560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03084" y="1634522"/>
            <a:ext cx="3937021" cy="626746"/>
          </a:xfrm>
          <a:prstGeom prst="rect">
            <a:avLst/>
          </a:prstGeom>
        </p:spPr>
        <p:txBody>
          <a:bodyPr anchor="t" rtlCol="false" tIns="0" lIns="0" bIns="0" rIns="0">
            <a:spAutoFit/>
          </a:bodyPr>
          <a:lstStyle/>
          <a:p>
            <a:pPr marL="0" indent="0" lvl="0">
              <a:lnSpc>
                <a:spcPts val="5069"/>
              </a:lnSpc>
              <a:spcBef>
                <a:spcPct val="0"/>
              </a:spcBef>
            </a:pPr>
            <a:r>
              <a:rPr lang="en-US" sz="3899" spc="339">
                <a:solidFill>
                  <a:srgbClr val="F8F8F8"/>
                </a:solidFill>
                <a:latin typeface="Be Vietnam Ultra-Bold"/>
              </a:rPr>
              <a:t>RESULT</a:t>
            </a:r>
          </a:p>
        </p:txBody>
      </p:sp>
      <p:sp>
        <p:nvSpPr>
          <p:cNvPr name="TextBox 5" id="5"/>
          <p:cNvSpPr txBox="true"/>
          <p:nvPr/>
        </p:nvSpPr>
        <p:spPr>
          <a:xfrm rot="0">
            <a:off x="2216234" y="3303905"/>
            <a:ext cx="6283435" cy="3650615"/>
          </a:xfrm>
          <a:prstGeom prst="rect">
            <a:avLst/>
          </a:prstGeom>
        </p:spPr>
        <p:txBody>
          <a:bodyPr anchor="t" rtlCol="false" tIns="0" lIns="0" bIns="0" rIns="0">
            <a:spAutoFit/>
          </a:bodyPr>
          <a:lstStyle/>
          <a:p>
            <a:pPr marL="604516" indent="-302258" lvl="1">
              <a:lnSpc>
                <a:spcPts val="3639"/>
              </a:lnSpc>
              <a:buFont typeface="Arial"/>
              <a:buChar char="•"/>
            </a:pPr>
            <a:r>
              <a:rPr lang="en-US" sz="2799" spc="243">
                <a:solidFill>
                  <a:srgbClr val="F8F8F8"/>
                </a:solidFill>
                <a:latin typeface="Be Vietnam"/>
              </a:rPr>
              <a:t>PERFORMANCE METRICS OF TRAINED MODELS</a:t>
            </a:r>
          </a:p>
          <a:p>
            <a:pPr marL="604516" indent="-302258" lvl="1">
              <a:lnSpc>
                <a:spcPts val="3639"/>
              </a:lnSpc>
              <a:buFont typeface="Arial"/>
              <a:buChar char="•"/>
            </a:pPr>
            <a:r>
              <a:rPr lang="en-US" sz="2799" spc="243">
                <a:solidFill>
                  <a:srgbClr val="F8F8F8"/>
                </a:solidFill>
                <a:latin typeface="Be Vietnam"/>
              </a:rPr>
              <a:t>Comparative analysis of different algorithms</a:t>
            </a:r>
          </a:p>
          <a:p>
            <a:pPr marL="604516" indent="-302258" lvl="1">
              <a:lnSpc>
                <a:spcPts val="3639"/>
              </a:lnSpc>
              <a:buFont typeface="Arial"/>
              <a:buChar char="•"/>
            </a:pPr>
            <a:r>
              <a:rPr lang="en-US" sz="2799" spc="243">
                <a:solidFill>
                  <a:srgbClr val="F8F8F8"/>
                </a:solidFill>
                <a:latin typeface="Be Vietnam"/>
              </a:rPr>
              <a:t>Insights into key predictors of mortality rate</a:t>
            </a:r>
          </a:p>
          <a:p>
            <a:pPr marL="0" indent="0" lvl="0">
              <a:lnSpc>
                <a:spcPts val="3639"/>
              </a:lnSpc>
              <a:spcBef>
                <a:spcPct val="0"/>
              </a:spcBef>
            </a:pPr>
          </a:p>
        </p:txBody>
      </p:sp>
      <p:sp>
        <p:nvSpPr>
          <p:cNvPr name="TextBox 6" id="6"/>
          <p:cNvSpPr txBox="true"/>
          <p:nvPr/>
        </p:nvSpPr>
        <p:spPr>
          <a:xfrm rot="0">
            <a:off x="10415935" y="3574983"/>
            <a:ext cx="5186126" cy="4939063"/>
          </a:xfrm>
          <a:prstGeom prst="rect">
            <a:avLst/>
          </a:prstGeom>
        </p:spPr>
        <p:txBody>
          <a:bodyPr anchor="t" rtlCol="false" tIns="0" lIns="0" bIns="0" rIns="0">
            <a:spAutoFit/>
          </a:bodyPr>
          <a:lstStyle/>
          <a:p>
            <a:pPr>
              <a:lnSpc>
                <a:spcPts val="3918"/>
              </a:lnSpc>
            </a:pPr>
            <a:r>
              <a:rPr lang="en-US" sz="2798">
                <a:solidFill>
                  <a:srgbClr val="F8F8F8"/>
                </a:solidFill>
                <a:latin typeface="Be Vietnam"/>
              </a:rPr>
              <a:t>Integrating the predictive model into healthcare systems</a:t>
            </a:r>
          </a:p>
          <a:p>
            <a:pPr>
              <a:lnSpc>
                <a:spcPts val="3918"/>
              </a:lnSpc>
            </a:pPr>
            <a:r>
              <a:rPr lang="en-US" sz="2798">
                <a:solidFill>
                  <a:srgbClr val="F8F8F8"/>
                </a:solidFill>
                <a:latin typeface="Be Vietnam"/>
              </a:rPr>
              <a:t>Real-time monitoring of mortality risk for COVID-19 patients</a:t>
            </a:r>
          </a:p>
          <a:p>
            <a:pPr>
              <a:lnSpc>
                <a:spcPts val="3918"/>
              </a:lnSpc>
            </a:pPr>
            <a:r>
              <a:rPr lang="en-US" sz="2798">
                <a:solidFill>
                  <a:srgbClr val="F8F8F8"/>
                </a:solidFill>
                <a:latin typeface="Be Vietnam"/>
              </a:rPr>
              <a:t>Supporting clinical decision-making and resource allocation.</a:t>
            </a:r>
          </a:p>
          <a:p>
            <a:pPr>
              <a:lnSpc>
                <a:spcPts val="3918"/>
              </a:lnSpc>
            </a:pPr>
          </a:p>
        </p:txBody>
      </p:sp>
      <p:sp>
        <p:nvSpPr>
          <p:cNvPr name="TextBox 7" id="7"/>
          <p:cNvSpPr txBox="true"/>
          <p:nvPr/>
        </p:nvSpPr>
        <p:spPr>
          <a:xfrm rot="0">
            <a:off x="10415935" y="1634522"/>
            <a:ext cx="5688188" cy="1264921"/>
          </a:xfrm>
          <a:prstGeom prst="rect">
            <a:avLst/>
          </a:prstGeom>
        </p:spPr>
        <p:txBody>
          <a:bodyPr anchor="t" rtlCol="false" tIns="0" lIns="0" bIns="0" rIns="0">
            <a:spAutoFit/>
          </a:bodyPr>
          <a:lstStyle/>
          <a:p>
            <a:pPr marL="0" indent="0" lvl="0">
              <a:lnSpc>
                <a:spcPts val="5069"/>
              </a:lnSpc>
              <a:spcBef>
                <a:spcPct val="0"/>
              </a:spcBef>
            </a:pPr>
            <a:r>
              <a:rPr lang="en-US" sz="3899" spc="339">
                <a:solidFill>
                  <a:srgbClr val="F8F8F8"/>
                </a:solidFill>
                <a:latin typeface="Be Vietnam"/>
              </a:rPr>
              <a:t>APPLICATION IN HEALTHCARE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2484964" y="536382"/>
            <a:ext cx="7396996" cy="1566544"/>
          </a:xfrm>
          <a:prstGeom prst="rect">
            <a:avLst/>
          </a:prstGeom>
        </p:spPr>
        <p:txBody>
          <a:bodyPr anchor="t" rtlCol="false" tIns="0" lIns="0" bIns="0" rIns="0">
            <a:spAutoFit/>
          </a:bodyPr>
          <a:lstStyle/>
          <a:p>
            <a:pPr algn="ctr">
              <a:lnSpc>
                <a:spcPts val="12880"/>
              </a:lnSpc>
            </a:pPr>
            <a:r>
              <a:rPr lang="en-US" sz="9200">
                <a:solidFill>
                  <a:srgbClr val="2667FF"/>
                </a:solidFill>
                <a:latin typeface="Be Vietnam Ultra-Bold"/>
              </a:rPr>
              <a:t>CONCLUSION</a:t>
            </a:r>
          </a:p>
        </p:txBody>
      </p:sp>
      <p:sp>
        <p:nvSpPr>
          <p:cNvPr name="TextBox 3" id="3"/>
          <p:cNvSpPr txBox="true"/>
          <p:nvPr/>
        </p:nvSpPr>
        <p:spPr>
          <a:xfrm rot="0">
            <a:off x="1257216" y="2419667"/>
            <a:ext cx="10148868" cy="71812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IBM Plex Sans"/>
              </a:rPr>
              <a:t>Our project on COVID-19 mortality prediction has provided valuable insights for public health response.</a:t>
            </a:r>
          </a:p>
          <a:p>
            <a:pPr marL="734059" indent="-367030" lvl="1">
              <a:lnSpc>
                <a:spcPts val="4759"/>
              </a:lnSpc>
              <a:buFont typeface="Arial"/>
              <a:buChar char="•"/>
            </a:pPr>
            <a:r>
              <a:rPr lang="en-US" sz="3399">
                <a:solidFill>
                  <a:srgbClr val="FFFFFF"/>
                </a:solidFill>
                <a:latin typeface="IBM Plex Sans"/>
              </a:rPr>
              <a:t>Accurate predictive models and data-driven recommendations aid in early intervention and resource allocation.</a:t>
            </a:r>
          </a:p>
          <a:p>
            <a:pPr marL="734059" indent="-367030" lvl="1">
              <a:lnSpc>
                <a:spcPts val="4759"/>
              </a:lnSpc>
              <a:buFont typeface="Arial"/>
              <a:buChar char="•"/>
            </a:pPr>
            <a:r>
              <a:rPr lang="en-US" sz="3399">
                <a:solidFill>
                  <a:srgbClr val="FFFFFF"/>
                </a:solidFill>
                <a:latin typeface="IBM Plex Sans"/>
              </a:rPr>
              <a:t>We remain committed to refining our methods and contributing to the global effort in combating the pandemic.</a:t>
            </a:r>
          </a:p>
          <a:p>
            <a:pPr marL="734059" indent="-367030" lvl="1">
              <a:lnSpc>
                <a:spcPts val="4759"/>
              </a:lnSpc>
              <a:buFont typeface="Arial"/>
              <a:buChar char="•"/>
            </a:pPr>
            <a:r>
              <a:rPr lang="en-US" sz="3399">
                <a:solidFill>
                  <a:srgbClr val="FFFFFF"/>
                </a:solidFill>
                <a:latin typeface="IBM Plex Sans"/>
              </a:rPr>
              <a:t>Together, let's leverage data analytics to save lives and build a healthier future.</a:t>
            </a:r>
          </a:p>
          <a:p>
            <a:pPr>
              <a:lnSpc>
                <a:spcPts val="4759"/>
              </a:lnSpc>
            </a:pPr>
          </a:p>
        </p:txBody>
      </p:sp>
      <p:sp>
        <p:nvSpPr>
          <p:cNvPr name="Freeform 4" id="4"/>
          <p:cNvSpPr/>
          <p:nvPr/>
        </p:nvSpPr>
        <p:spPr>
          <a:xfrm flipH="false" flipV="false" rot="0">
            <a:off x="11916155" y="-551148"/>
            <a:ext cx="15404207" cy="11389296"/>
          </a:xfrm>
          <a:custGeom>
            <a:avLst/>
            <a:gdLst/>
            <a:ahLst/>
            <a:cxnLst/>
            <a:rect r="r" b="b" t="t" l="l"/>
            <a:pathLst>
              <a:path h="11389296" w="15404207">
                <a:moveTo>
                  <a:pt x="0" y="0"/>
                </a:moveTo>
                <a:lnTo>
                  <a:pt x="15404208" y="0"/>
                </a:lnTo>
                <a:lnTo>
                  <a:pt x="15404208" y="11389296"/>
                </a:lnTo>
                <a:lnTo>
                  <a:pt x="0" y="11389296"/>
                </a:lnTo>
                <a:lnTo>
                  <a:pt x="0" y="0"/>
                </a:lnTo>
                <a:close/>
              </a:path>
            </a:pathLst>
          </a:custGeom>
          <a:blipFill>
            <a:blip r:embed="rId2"/>
            <a:stretch>
              <a:fillRect l="-10346" t="0" r="-5160" b="-4085"/>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0" y="-938364"/>
            <a:ext cx="18922696" cy="12163729"/>
          </a:xfrm>
          <a:custGeom>
            <a:avLst/>
            <a:gdLst/>
            <a:ahLst/>
            <a:cxnLst/>
            <a:rect r="r" b="b" t="t" l="l"/>
            <a:pathLst>
              <a:path h="12163729" w="18922696">
                <a:moveTo>
                  <a:pt x="0" y="0"/>
                </a:moveTo>
                <a:lnTo>
                  <a:pt x="18922696" y="0"/>
                </a:lnTo>
                <a:lnTo>
                  <a:pt x="18922696" y="12163728"/>
                </a:lnTo>
                <a:lnTo>
                  <a:pt x="0" y="12163728"/>
                </a:lnTo>
                <a:lnTo>
                  <a:pt x="0" y="0"/>
                </a:lnTo>
                <a:close/>
              </a:path>
            </a:pathLst>
          </a:custGeom>
          <a:blipFill>
            <a:blip r:embed="rId2"/>
            <a:stretch>
              <a:fillRect l="-4701" t="-4259" r="0" b="-4259"/>
            </a:stretch>
          </a:blipFill>
        </p:spPr>
      </p:sp>
      <p:sp>
        <p:nvSpPr>
          <p:cNvPr name="TextBox 3" id="3"/>
          <p:cNvSpPr txBox="true"/>
          <p:nvPr/>
        </p:nvSpPr>
        <p:spPr>
          <a:xfrm rot="0">
            <a:off x="6208514" y="4058606"/>
            <a:ext cx="587097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493922" y="3229458"/>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97098" y="3332633"/>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a:rPr>
                <a:t>1</a:t>
              </a:r>
            </a:p>
          </p:txBody>
        </p:sp>
      </p:grpSp>
      <p:sp>
        <p:nvSpPr>
          <p:cNvPr name="Freeform 6" id="6"/>
          <p:cNvSpPr/>
          <p:nvPr/>
        </p:nvSpPr>
        <p:spPr>
          <a:xfrm flipH="false" flipV="false" rot="0">
            <a:off x="6493922" y="4794727"/>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597098" y="4897902"/>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a:rPr>
                <a:t>2</a:t>
              </a:r>
            </a:p>
          </p:txBody>
        </p:sp>
      </p:grpSp>
      <p:sp>
        <p:nvSpPr>
          <p:cNvPr name="Freeform 10" id="10"/>
          <p:cNvSpPr/>
          <p:nvPr/>
        </p:nvSpPr>
        <p:spPr>
          <a:xfrm flipH="false" flipV="false" rot="0">
            <a:off x="6493922" y="6359995"/>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597098" y="6463171"/>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a:rPr>
                <a:t>3</a:t>
              </a:r>
            </a:p>
          </p:txBody>
        </p:sp>
      </p:grpSp>
      <p:sp>
        <p:nvSpPr>
          <p:cNvPr name="Freeform 14" id="14"/>
          <p:cNvSpPr/>
          <p:nvPr/>
        </p:nvSpPr>
        <p:spPr>
          <a:xfrm flipH="false" flipV="false" rot="0">
            <a:off x="6493922" y="7925264"/>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6597098" y="8028440"/>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a:rPr>
                <a:t>4</a:t>
              </a:r>
            </a:p>
          </p:txBody>
        </p:sp>
      </p:grpSp>
      <p:sp>
        <p:nvSpPr>
          <p:cNvPr name="Freeform 18" id="18"/>
          <p:cNvSpPr/>
          <p:nvPr/>
        </p:nvSpPr>
        <p:spPr>
          <a:xfrm flipH="false" flipV="false" rot="0">
            <a:off x="12148074" y="3229458"/>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251249" y="3332633"/>
            <a:ext cx="798234" cy="7982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a:rPr>
                <a:t>5</a:t>
              </a:r>
            </a:p>
          </p:txBody>
        </p:sp>
      </p:grpSp>
      <p:sp>
        <p:nvSpPr>
          <p:cNvPr name="Freeform 22" id="22"/>
          <p:cNvSpPr/>
          <p:nvPr/>
        </p:nvSpPr>
        <p:spPr>
          <a:xfrm flipH="false" flipV="false" rot="0">
            <a:off x="12148074" y="4794727"/>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2251249" y="4897902"/>
            <a:ext cx="798234" cy="79823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a:rPr>
                <a:t>6</a:t>
              </a:r>
            </a:p>
          </p:txBody>
        </p:sp>
      </p:grpSp>
      <p:sp>
        <p:nvSpPr>
          <p:cNvPr name="Freeform 26" id="26"/>
          <p:cNvSpPr/>
          <p:nvPr/>
        </p:nvSpPr>
        <p:spPr>
          <a:xfrm flipH="false" flipV="false" rot="0">
            <a:off x="12148074" y="6359995"/>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2251249" y="6463171"/>
            <a:ext cx="798234" cy="79823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a:rPr>
                <a:t>7</a:t>
              </a:r>
            </a:p>
          </p:txBody>
        </p:sp>
      </p:grpSp>
      <p:sp>
        <p:nvSpPr>
          <p:cNvPr name="Freeform 30" id="30"/>
          <p:cNvSpPr/>
          <p:nvPr/>
        </p:nvSpPr>
        <p:spPr>
          <a:xfrm flipH="false" flipV="false" rot="0">
            <a:off x="12148074" y="7925264"/>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1" id="31"/>
          <p:cNvGrpSpPr/>
          <p:nvPr/>
        </p:nvGrpSpPr>
        <p:grpSpPr>
          <a:xfrm rot="0">
            <a:off x="12251249" y="8028440"/>
            <a:ext cx="798234" cy="79823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a:rPr>
                <a:t>8</a:t>
              </a:r>
            </a:p>
          </p:txBody>
        </p:sp>
      </p:grpSp>
      <p:sp>
        <p:nvSpPr>
          <p:cNvPr name="TextBox 34" id="34"/>
          <p:cNvSpPr txBox="true"/>
          <p:nvPr/>
        </p:nvSpPr>
        <p:spPr>
          <a:xfrm rot="0">
            <a:off x="1028700" y="3323125"/>
            <a:ext cx="3732142"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Content</a:t>
            </a:r>
          </a:p>
        </p:txBody>
      </p:sp>
      <p:sp>
        <p:nvSpPr>
          <p:cNvPr name="TextBox 35" id="35"/>
          <p:cNvSpPr txBox="true"/>
          <p:nvPr/>
        </p:nvSpPr>
        <p:spPr>
          <a:xfrm rot="0">
            <a:off x="8042795" y="3488545"/>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Introduction</a:t>
            </a:r>
          </a:p>
        </p:txBody>
      </p:sp>
      <p:sp>
        <p:nvSpPr>
          <p:cNvPr name="TextBox 36" id="36"/>
          <p:cNvSpPr txBox="true"/>
          <p:nvPr/>
        </p:nvSpPr>
        <p:spPr>
          <a:xfrm rot="0">
            <a:off x="8042795" y="5053814"/>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Objective</a:t>
            </a:r>
          </a:p>
        </p:txBody>
      </p:sp>
      <p:sp>
        <p:nvSpPr>
          <p:cNvPr name="TextBox 37" id="37"/>
          <p:cNvSpPr txBox="true"/>
          <p:nvPr/>
        </p:nvSpPr>
        <p:spPr>
          <a:xfrm rot="0">
            <a:off x="8042795" y="6619083"/>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Methodology</a:t>
            </a:r>
          </a:p>
        </p:txBody>
      </p:sp>
      <p:sp>
        <p:nvSpPr>
          <p:cNvPr name="TextBox 38" id="38"/>
          <p:cNvSpPr txBox="true"/>
          <p:nvPr/>
        </p:nvSpPr>
        <p:spPr>
          <a:xfrm rot="0">
            <a:off x="8042795" y="8184352"/>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Result </a:t>
            </a:r>
          </a:p>
        </p:txBody>
      </p:sp>
      <p:sp>
        <p:nvSpPr>
          <p:cNvPr name="TextBox 39" id="39"/>
          <p:cNvSpPr txBox="true"/>
          <p:nvPr/>
        </p:nvSpPr>
        <p:spPr>
          <a:xfrm rot="0">
            <a:off x="13696947" y="3488545"/>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Background</a:t>
            </a:r>
          </a:p>
        </p:txBody>
      </p:sp>
      <p:sp>
        <p:nvSpPr>
          <p:cNvPr name="TextBox 40" id="40"/>
          <p:cNvSpPr txBox="true"/>
          <p:nvPr/>
        </p:nvSpPr>
        <p:spPr>
          <a:xfrm rot="0">
            <a:off x="13696947" y="5053814"/>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Data collection</a:t>
            </a:r>
          </a:p>
        </p:txBody>
      </p:sp>
      <p:sp>
        <p:nvSpPr>
          <p:cNvPr name="TextBox 41" id="41"/>
          <p:cNvSpPr txBox="true"/>
          <p:nvPr/>
        </p:nvSpPr>
        <p:spPr>
          <a:xfrm rot="0">
            <a:off x="13696947" y="6619083"/>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Evaluation</a:t>
            </a:r>
          </a:p>
        </p:txBody>
      </p:sp>
      <p:sp>
        <p:nvSpPr>
          <p:cNvPr name="TextBox 42" id="42"/>
          <p:cNvSpPr txBox="true"/>
          <p:nvPr/>
        </p:nvSpPr>
        <p:spPr>
          <a:xfrm rot="0">
            <a:off x="13696947" y="8184352"/>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Conclusion</a:t>
            </a:r>
          </a:p>
        </p:txBody>
      </p:sp>
      <p:sp>
        <p:nvSpPr>
          <p:cNvPr name="Freeform 43" id="43"/>
          <p:cNvSpPr/>
          <p:nvPr/>
        </p:nvSpPr>
        <p:spPr>
          <a:xfrm flipH="false" flipV="false" rot="0">
            <a:off x="-131739" y="-9760225"/>
            <a:ext cx="18570321" cy="12560290"/>
          </a:xfrm>
          <a:custGeom>
            <a:avLst/>
            <a:gdLst/>
            <a:ahLst/>
            <a:cxnLst/>
            <a:rect r="r" b="b" t="t" l="l"/>
            <a:pathLst>
              <a:path h="12560290" w="18570321">
                <a:moveTo>
                  <a:pt x="0" y="0"/>
                </a:moveTo>
                <a:lnTo>
                  <a:pt x="18570321" y="0"/>
                </a:lnTo>
                <a:lnTo>
                  <a:pt x="18570321" y="12560290"/>
                </a:lnTo>
                <a:lnTo>
                  <a:pt x="0" y="12560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493922" y="3229458"/>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93922" y="4794727"/>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493922" y="6359995"/>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48074" y="3229458"/>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48074" y="4794727"/>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148074" y="6359995"/>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493922" y="8069431"/>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493922" y="1518063"/>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148074" y="1518063"/>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5400000">
            <a:off x="-2585466" y="3752581"/>
            <a:ext cx="10375530" cy="1398604"/>
          </a:xfrm>
          <a:prstGeom prst="rect">
            <a:avLst/>
          </a:prstGeom>
        </p:spPr>
        <p:txBody>
          <a:bodyPr anchor="t" rtlCol="false" tIns="0" lIns="0" bIns="0" rIns="0">
            <a:spAutoFit/>
          </a:bodyPr>
          <a:lstStyle/>
          <a:p>
            <a:pPr>
              <a:lnSpc>
                <a:spcPts val="11013"/>
              </a:lnSpc>
            </a:pPr>
            <a:r>
              <a:rPr lang="en-US" sz="9177">
                <a:solidFill>
                  <a:srgbClr val="29008E"/>
                </a:solidFill>
                <a:latin typeface="Be Vietnam Ultra-Bold"/>
              </a:rPr>
              <a:t>Team Members</a:t>
            </a:r>
          </a:p>
        </p:txBody>
      </p:sp>
      <p:sp>
        <p:nvSpPr>
          <p:cNvPr name="TextBox 12" id="12"/>
          <p:cNvSpPr txBox="true"/>
          <p:nvPr/>
        </p:nvSpPr>
        <p:spPr>
          <a:xfrm rot="0">
            <a:off x="8042795" y="3488545"/>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Shefali Jain</a:t>
            </a:r>
          </a:p>
        </p:txBody>
      </p:sp>
      <p:sp>
        <p:nvSpPr>
          <p:cNvPr name="TextBox 13" id="13"/>
          <p:cNvSpPr txBox="true"/>
          <p:nvPr/>
        </p:nvSpPr>
        <p:spPr>
          <a:xfrm rot="0">
            <a:off x="8042795" y="5053814"/>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Swati</a:t>
            </a:r>
          </a:p>
        </p:txBody>
      </p:sp>
      <p:sp>
        <p:nvSpPr>
          <p:cNvPr name="TextBox 14" id="14"/>
          <p:cNvSpPr txBox="true"/>
          <p:nvPr/>
        </p:nvSpPr>
        <p:spPr>
          <a:xfrm rot="0">
            <a:off x="8042795" y="6619083"/>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Harshitaa Ashish</a:t>
            </a:r>
          </a:p>
        </p:txBody>
      </p:sp>
      <p:sp>
        <p:nvSpPr>
          <p:cNvPr name="TextBox 15" id="15"/>
          <p:cNvSpPr txBox="true"/>
          <p:nvPr/>
        </p:nvSpPr>
        <p:spPr>
          <a:xfrm rot="0">
            <a:off x="13696947" y="3488545"/>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Vinamra Rawat</a:t>
            </a:r>
          </a:p>
        </p:txBody>
      </p:sp>
      <p:sp>
        <p:nvSpPr>
          <p:cNvPr name="TextBox 16" id="16"/>
          <p:cNvSpPr txBox="true"/>
          <p:nvPr/>
        </p:nvSpPr>
        <p:spPr>
          <a:xfrm rot="0">
            <a:off x="13696947" y="5053814"/>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Dhruv Sharma</a:t>
            </a:r>
          </a:p>
        </p:txBody>
      </p:sp>
      <p:sp>
        <p:nvSpPr>
          <p:cNvPr name="TextBox 17" id="17"/>
          <p:cNvSpPr txBox="true"/>
          <p:nvPr/>
        </p:nvSpPr>
        <p:spPr>
          <a:xfrm rot="0">
            <a:off x="13696947" y="6619083"/>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Mihir Chaudhary</a:t>
            </a:r>
          </a:p>
        </p:txBody>
      </p:sp>
      <p:sp>
        <p:nvSpPr>
          <p:cNvPr name="TextBox 18" id="18"/>
          <p:cNvSpPr txBox="true"/>
          <p:nvPr/>
        </p:nvSpPr>
        <p:spPr>
          <a:xfrm rot="0">
            <a:off x="8042795" y="8118969"/>
            <a:ext cx="3562353"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Aditya Pandey</a:t>
            </a:r>
          </a:p>
          <a:p>
            <a:pPr>
              <a:lnSpc>
                <a:spcPts val="3359"/>
              </a:lnSpc>
            </a:pPr>
          </a:p>
        </p:txBody>
      </p:sp>
      <p:sp>
        <p:nvSpPr>
          <p:cNvPr name="TextBox 19" id="19"/>
          <p:cNvSpPr txBox="true"/>
          <p:nvPr/>
        </p:nvSpPr>
        <p:spPr>
          <a:xfrm rot="0">
            <a:off x="8042795" y="1777151"/>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Meghavi Jadhav</a:t>
            </a:r>
          </a:p>
        </p:txBody>
      </p:sp>
      <p:sp>
        <p:nvSpPr>
          <p:cNvPr name="TextBox 20" id="20"/>
          <p:cNvSpPr txBox="true"/>
          <p:nvPr/>
        </p:nvSpPr>
        <p:spPr>
          <a:xfrm rot="0">
            <a:off x="13696947" y="1777151"/>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Shrey Patel</a:t>
            </a:r>
          </a:p>
        </p:txBody>
      </p:sp>
      <p:sp>
        <p:nvSpPr>
          <p:cNvPr name="AutoShape 21" id="21"/>
          <p:cNvSpPr/>
          <p:nvPr/>
        </p:nvSpPr>
        <p:spPr>
          <a:xfrm flipH="true" flipV="true">
            <a:off x="4232975" y="-132245"/>
            <a:ext cx="0" cy="10909605"/>
          </a:xfrm>
          <a:prstGeom prst="line">
            <a:avLst/>
          </a:prstGeom>
          <a:ln cap="flat" w="13335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8937410" y="4334647"/>
            <a:ext cx="15465517" cy="5595705"/>
          </a:xfrm>
          <a:custGeom>
            <a:avLst/>
            <a:gdLst/>
            <a:ahLst/>
            <a:cxnLst/>
            <a:rect r="r" b="b" t="t" l="l"/>
            <a:pathLst>
              <a:path h="5595705" w="15465517">
                <a:moveTo>
                  <a:pt x="0" y="0"/>
                </a:moveTo>
                <a:lnTo>
                  <a:pt x="15465516" y="0"/>
                </a:lnTo>
                <a:lnTo>
                  <a:pt x="15465516"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1870" y="2861682"/>
            <a:ext cx="11908359" cy="9127740"/>
          </a:xfrm>
          <a:prstGeom prst="rect">
            <a:avLst/>
          </a:prstGeom>
        </p:spPr>
        <p:txBody>
          <a:bodyPr anchor="t" rtlCol="false" tIns="0" lIns="0" bIns="0" rIns="0">
            <a:spAutoFit/>
          </a:bodyPr>
          <a:lstStyle/>
          <a:p>
            <a:pPr algn="just">
              <a:lnSpc>
                <a:spcPts val="4571"/>
              </a:lnSpc>
            </a:pPr>
            <a:r>
              <a:rPr lang="en-US" sz="3265" u="none">
                <a:solidFill>
                  <a:srgbClr val="01003B"/>
                </a:solidFill>
                <a:latin typeface="IBM Plex Sans"/>
              </a:rPr>
              <a:t>In the face of the unprecedented challenges posed by the global pandemic, understanding mortality trends has become paramount for healthcare professionals, policymakers, and communities worldwide. Our project endeavors to harness the power of data analytics to predict mortality rates, providing invaluable insights to guide strategic responses.</a:t>
            </a:r>
          </a:p>
          <a:p>
            <a:pPr algn="just">
              <a:lnSpc>
                <a:spcPts val="4571"/>
              </a:lnSpc>
            </a:pPr>
          </a:p>
          <a:p>
            <a:pPr algn="just">
              <a:lnSpc>
                <a:spcPts val="4571"/>
              </a:lnSpc>
            </a:pPr>
            <a:r>
              <a:rPr lang="en-US" sz="3265" u="none">
                <a:solidFill>
                  <a:srgbClr val="01003B"/>
                </a:solidFill>
                <a:latin typeface="IBM Plex Sans"/>
              </a:rPr>
              <a:t>In the following slides, we will delve into the methodology, data sources, predictive modeling techniques, expected outcomes, and implications of our analysis. </a:t>
            </a:r>
          </a:p>
          <a:p>
            <a:pPr algn="just">
              <a:lnSpc>
                <a:spcPts val="4571"/>
              </a:lnSpc>
            </a:pPr>
          </a:p>
          <a:p>
            <a:pPr algn="just">
              <a:lnSpc>
                <a:spcPts val="4571"/>
              </a:lnSpc>
            </a:pPr>
          </a:p>
          <a:p>
            <a:pPr algn="just">
              <a:lnSpc>
                <a:spcPts val="4571"/>
              </a:lnSpc>
            </a:pPr>
          </a:p>
          <a:p>
            <a:pPr algn="just">
              <a:lnSpc>
                <a:spcPts val="4571"/>
              </a:lnSpc>
            </a:pPr>
          </a:p>
          <a:p>
            <a:pPr algn="just">
              <a:lnSpc>
                <a:spcPts val="4571"/>
              </a:lnSpc>
            </a:pPr>
          </a:p>
          <a:p>
            <a:pPr algn="just">
              <a:lnSpc>
                <a:spcPts val="4571"/>
              </a:lnSpc>
            </a:pPr>
          </a:p>
        </p:txBody>
      </p:sp>
      <p:sp>
        <p:nvSpPr>
          <p:cNvPr name="TextBox 4" id="4"/>
          <p:cNvSpPr txBox="true"/>
          <p:nvPr/>
        </p:nvSpPr>
        <p:spPr>
          <a:xfrm rot="0">
            <a:off x="1028700" y="1019175"/>
            <a:ext cx="10387445"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1170353" y="87830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59446">
            <a:off x="14012114" y="-4136872"/>
            <a:ext cx="7814506" cy="6308438"/>
          </a:xfrm>
          <a:custGeom>
            <a:avLst/>
            <a:gdLst/>
            <a:ahLst/>
            <a:cxnLst/>
            <a:rect r="r" b="b" t="t" l="l"/>
            <a:pathLst>
              <a:path h="6308438" w="7814506">
                <a:moveTo>
                  <a:pt x="0" y="0"/>
                </a:moveTo>
                <a:lnTo>
                  <a:pt x="7814506" y="0"/>
                </a:lnTo>
                <a:lnTo>
                  <a:pt x="7814506" y="6308438"/>
                </a:lnTo>
                <a:lnTo>
                  <a:pt x="0" y="6308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09256" y="3519772"/>
            <a:ext cx="10641944" cy="3984809"/>
          </a:xfrm>
          <a:prstGeom prst="rect">
            <a:avLst/>
          </a:prstGeom>
        </p:spPr>
        <p:txBody>
          <a:bodyPr anchor="t" rtlCol="false" tIns="0" lIns="0" bIns="0" rIns="0">
            <a:spAutoFit/>
          </a:bodyPr>
          <a:lstStyle/>
          <a:p>
            <a:pPr>
              <a:lnSpc>
                <a:spcPts val="4539"/>
              </a:lnSpc>
              <a:spcBef>
                <a:spcPct val="0"/>
              </a:spcBef>
            </a:pPr>
            <a:r>
              <a:rPr lang="en-US" sz="3242">
                <a:solidFill>
                  <a:srgbClr val="F8F8F8"/>
                </a:solidFill>
                <a:latin typeface="IBM Plex Sans"/>
              </a:rPr>
              <a:t>The COVID-19 pandemic, emerging in late 2019, prompted an urgent need for predictive models to forecast its spread and inform response strategies. With its dynamic nature and impact on healthcare systems worldwide, accurate predictions are essential for optimizing resource allocation and guiding public health interventions.</a:t>
            </a:r>
          </a:p>
        </p:txBody>
      </p:sp>
      <p:sp>
        <p:nvSpPr>
          <p:cNvPr name="TextBox 6" id="6"/>
          <p:cNvSpPr txBox="true"/>
          <p:nvPr/>
        </p:nvSpPr>
        <p:spPr>
          <a:xfrm rot="0">
            <a:off x="2009256" y="1019159"/>
            <a:ext cx="6165111"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BACKGROUND</a:t>
            </a:r>
          </a:p>
        </p:txBody>
      </p:sp>
      <p:sp>
        <p:nvSpPr>
          <p:cNvPr name="TextBox 7" id="7"/>
          <p:cNvSpPr txBox="true"/>
          <p:nvPr/>
        </p:nvSpPr>
        <p:spPr>
          <a:xfrm rot="0">
            <a:off x="2009256" y="2571717"/>
            <a:ext cx="4841684" cy="481330"/>
          </a:xfrm>
          <a:prstGeom prst="rect">
            <a:avLst/>
          </a:prstGeom>
        </p:spPr>
        <p:txBody>
          <a:bodyPr anchor="t" rtlCol="false" tIns="0" lIns="0" bIns="0" rIns="0">
            <a:spAutoFit/>
          </a:bodyPr>
          <a:lstStyle/>
          <a:p>
            <a:pPr algn="l">
              <a:lnSpc>
                <a:spcPts val="39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09256" y="1019159"/>
            <a:ext cx="6165111"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OBJECTIVE</a:t>
            </a:r>
          </a:p>
        </p:txBody>
      </p:sp>
      <p:sp>
        <p:nvSpPr>
          <p:cNvPr name="TextBox 5" id="5"/>
          <p:cNvSpPr txBox="true"/>
          <p:nvPr/>
        </p:nvSpPr>
        <p:spPr>
          <a:xfrm rot="0">
            <a:off x="2009256" y="2571717"/>
            <a:ext cx="4841684" cy="481330"/>
          </a:xfrm>
          <a:prstGeom prst="rect">
            <a:avLst/>
          </a:prstGeom>
        </p:spPr>
        <p:txBody>
          <a:bodyPr anchor="t" rtlCol="false" tIns="0" lIns="0" bIns="0" rIns="0">
            <a:spAutoFit/>
          </a:bodyPr>
          <a:lstStyle/>
          <a:p>
            <a:pPr algn="l">
              <a:lnSpc>
                <a:spcPts val="3920"/>
              </a:lnSpc>
            </a:pPr>
          </a:p>
        </p:txBody>
      </p:sp>
      <p:sp>
        <p:nvSpPr>
          <p:cNvPr name="TextBox 6" id="6"/>
          <p:cNvSpPr txBox="true"/>
          <p:nvPr/>
        </p:nvSpPr>
        <p:spPr>
          <a:xfrm rot="0">
            <a:off x="3594923" y="4395930"/>
            <a:ext cx="12908999" cy="6333985"/>
          </a:xfrm>
          <a:prstGeom prst="rect">
            <a:avLst/>
          </a:prstGeom>
        </p:spPr>
        <p:txBody>
          <a:bodyPr anchor="t" rtlCol="false" tIns="0" lIns="0" bIns="0" rIns="0">
            <a:spAutoFit/>
          </a:bodyPr>
          <a:lstStyle/>
          <a:p>
            <a:pPr>
              <a:lnSpc>
                <a:spcPts val="4601"/>
              </a:lnSpc>
            </a:pPr>
          </a:p>
          <a:p>
            <a:pPr>
              <a:lnSpc>
                <a:spcPts val="4601"/>
              </a:lnSpc>
            </a:pPr>
          </a:p>
          <a:p>
            <a:pPr>
              <a:lnSpc>
                <a:spcPts val="4601"/>
              </a:lnSpc>
            </a:pPr>
            <a:r>
              <a:rPr lang="en-US" sz="3286" u="none">
                <a:solidFill>
                  <a:srgbClr val="F8F8F8"/>
                </a:solidFill>
                <a:latin typeface="IBM Plex Sans"/>
              </a:rPr>
              <a:t>Analyze COVID-19 Data: We aim to comprehensively analyze COVID-19 datasets to uncover patterns, correlations, and factors influencing mortality rates. By conducting thorough exploratory data analysis (EDA), we strive to gain insights into the complex dynamics of the pandemic.</a:t>
            </a:r>
          </a:p>
          <a:p>
            <a:pPr>
              <a:lnSpc>
                <a:spcPts val="4601"/>
              </a:lnSpc>
            </a:pPr>
          </a:p>
          <a:p>
            <a:pPr>
              <a:lnSpc>
                <a:spcPts val="4601"/>
              </a:lnSpc>
            </a:pPr>
          </a:p>
          <a:p>
            <a:pPr>
              <a:lnSpc>
                <a:spcPts val="4601"/>
              </a:lnSpc>
            </a:pPr>
          </a:p>
          <a:p>
            <a:pPr>
              <a:lnSpc>
                <a:spcPts val="4601"/>
              </a:lnSpc>
            </a:pPr>
          </a:p>
        </p:txBody>
      </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59653" y="2669723"/>
            <a:ext cx="10641944" cy="2270309"/>
          </a:xfrm>
          <a:prstGeom prst="rect">
            <a:avLst/>
          </a:prstGeom>
        </p:spPr>
        <p:txBody>
          <a:bodyPr anchor="t" rtlCol="false" tIns="0" lIns="0" bIns="0" rIns="0">
            <a:spAutoFit/>
          </a:bodyPr>
          <a:lstStyle/>
          <a:p>
            <a:pPr>
              <a:lnSpc>
                <a:spcPts val="4539"/>
              </a:lnSpc>
              <a:spcBef>
                <a:spcPct val="0"/>
              </a:spcBef>
            </a:pPr>
          </a:p>
          <a:p>
            <a:pPr>
              <a:lnSpc>
                <a:spcPts val="4539"/>
              </a:lnSpc>
              <a:spcBef>
                <a:spcPct val="0"/>
              </a:spcBef>
            </a:pPr>
            <a:r>
              <a:rPr lang="en-US" sz="3242">
                <a:solidFill>
                  <a:srgbClr val="F8F8F8"/>
                </a:solidFill>
                <a:latin typeface="IBM Plex Sans"/>
              </a:rPr>
              <a:t>Develop Predictive Models: Leveraging machine learning algorithms and statistical techniques, we seek to develop robust predictive models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441688" y="1019175"/>
            <a:ext cx="7365759"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METHODOLOGY</a:t>
            </a:r>
          </a:p>
        </p:txBody>
      </p:sp>
      <p:sp>
        <p:nvSpPr>
          <p:cNvPr name="TextBox 3" id="3"/>
          <p:cNvSpPr txBox="true"/>
          <p:nvPr/>
        </p:nvSpPr>
        <p:spPr>
          <a:xfrm rot="0">
            <a:off x="1816048" y="2434476"/>
            <a:ext cx="7327952" cy="6728868"/>
          </a:xfrm>
          <a:prstGeom prst="rect">
            <a:avLst/>
          </a:prstGeom>
        </p:spPr>
        <p:txBody>
          <a:bodyPr anchor="t" rtlCol="false" tIns="0" lIns="0" bIns="0" rIns="0">
            <a:spAutoFit/>
          </a:bodyPr>
          <a:lstStyle/>
          <a:p>
            <a:pPr>
              <a:lnSpc>
                <a:spcPts val="4479"/>
              </a:lnSpc>
            </a:pPr>
            <a:r>
              <a:rPr lang="en-US" sz="3199" u="sng">
                <a:solidFill>
                  <a:srgbClr val="01003B"/>
                </a:solidFill>
                <a:latin typeface="IBM Plex Sans Bold"/>
              </a:rPr>
              <a:t>DATA  COLLECTION</a:t>
            </a:r>
          </a:p>
          <a:p>
            <a:pPr marL="690879" indent="-345439" lvl="1">
              <a:lnSpc>
                <a:spcPts val="4479"/>
              </a:lnSpc>
              <a:buFont typeface="Arial"/>
              <a:buChar char="•"/>
            </a:pPr>
            <a:r>
              <a:rPr lang="en-US" sz="3199">
                <a:solidFill>
                  <a:srgbClr val="01003B"/>
                </a:solidFill>
                <a:latin typeface="IBM Plex Sans"/>
              </a:rPr>
              <a:t>Sources of Data: Public health databases, government reports, research papers</a:t>
            </a:r>
          </a:p>
          <a:p>
            <a:pPr marL="690879" indent="-345439" lvl="1">
              <a:lnSpc>
                <a:spcPts val="4479"/>
              </a:lnSpc>
              <a:buFont typeface="Arial"/>
              <a:buChar char="•"/>
            </a:pPr>
            <a:r>
              <a:rPr lang="en-US" sz="3199">
                <a:solidFill>
                  <a:srgbClr val="01003B"/>
                </a:solidFill>
                <a:latin typeface="IBM Plex Sans"/>
              </a:rPr>
              <a:t>Types of Data: Demographics, casualties , hospitalizations, interventions, etc.</a:t>
            </a:r>
          </a:p>
          <a:p>
            <a:pPr marL="690879" indent="-345439" lvl="1">
              <a:lnSpc>
                <a:spcPts val="4479"/>
              </a:lnSpc>
              <a:buFont typeface="Arial"/>
              <a:buChar char="•"/>
            </a:pPr>
            <a:r>
              <a:rPr lang="en-US" sz="3199">
                <a:solidFill>
                  <a:srgbClr val="01003B"/>
                </a:solidFill>
                <a:latin typeface="IBM Plex Sans"/>
              </a:rPr>
              <a:t>Data Preprocessing: Cleaning, normalization, feature engineering using  onehotencoder library</a:t>
            </a:r>
          </a:p>
          <a:p>
            <a:pPr>
              <a:lnSpc>
                <a:spcPts val="4479"/>
              </a:lnSpc>
            </a:pPr>
          </a:p>
          <a:p>
            <a:pPr algn="l">
              <a:lnSpc>
                <a:spcPts val="4479"/>
              </a:lnSpc>
            </a:pPr>
          </a:p>
        </p:txBody>
      </p:sp>
      <p:sp>
        <p:nvSpPr>
          <p:cNvPr name="TextBox 4" id="4"/>
          <p:cNvSpPr txBox="true"/>
          <p:nvPr/>
        </p:nvSpPr>
        <p:spPr>
          <a:xfrm rot="0">
            <a:off x="9402354" y="5244257"/>
            <a:ext cx="8885646" cy="4481043"/>
          </a:xfrm>
          <a:prstGeom prst="rect">
            <a:avLst/>
          </a:prstGeom>
        </p:spPr>
        <p:txBody>
          <a:bodyPr anchor="t" rtlCol="false" tIns="0" lIns="0" bIns="0" rIns="0">
            <a:spAutoFit/>
          </a:bodyPr>
          <a:lstStyle/>
          <a:p>
            <a:pPr>
              <a:lnSpc>
                <a:spcPts val="4480"/>
              </a:lnSpc>
            </a:pPr>
            <a:r>
              <a:rPr lang="en-US" sz="3200" u="sng">
                <a:solidFill>
                  <a:srgbClr val="01003B"/>
                </a:solidFill>
                <a:latin typeface="IBM Plex Sans Bold"/>
              </a:rPr>
              <a:t>Model Training and Validation</a:t>
            </a:r>
          </a:p>
          <a:p>
            <a:pPr marL="690881" indent="-345440" lvl="1">
              <a:lnSpc>
                <a:spcPts val="4480"/>
              </a:lnSpc>
              <a:buFont typeface="Arial"/>
              <a:buChar char="•"/>
            </a:pPr>
            <a:r>
              <a:rPr lang="en-US" sz="3200">
                <a:solidFill>
                  <a:srgbClr val="01003B"/>
                </a:solidFill>
                <a:latin typeface="IBM Plex Sans"/>
              </a:rPr>
              <a:t>Splitting data into training, validation, and test sets</a:t>
            </a:r>
          </a:p>
          <a:p>
            <a:pPr marL="690881" indent="-345440" lvl="1">
              <a:lnSpc>
                <a:spcPts val="4480"/>
              </a:lnSpc>
              <a:buFont typeface="Arial"/>
              <a:buChar char="•"/>
            </a:pPr>
            <a:r>
              <a:rPr lang="en-US" sz="3200">
                <a:solidFill>
                  <a:srgbClr val="01003B"/>
                </a:solidFill>
                <a:latin typeface="IBM Plex Sans"/>
              </a:rPr>
              <a:t>Training the chosen models with selected features</a:t>
            </a:r>
          </a:p>
          <a:p>
            <a:pPr marL="690881" indent="-345440" lvl="1">
              <a:lnSpc>
                <a:spcPts val="4480"/>
              </a:lnSpc>
              <a:buFont typeface="Arial"/>
              <a:buChar char="•"/>
            </a:pPr>
            <a:r>
              <a:rPr lang="en-US" sz="3200">
                <a:solidFill>
                  <a:srgbClr val="01003B"/>
                </a:solidFill>
                <a:latin typeface="IBM Plex Sans"/>
              </a:rPr>
              <a:t>Evaluat</a:t>
            </a:r>
            <a:r>
              <a:rPr lang="en-US" sz="3200">
                <a:solidFill>
                  <a:srgbClr val="01003B"/>
                </a:solidFill>
                <a:latin typeface="IBM Plex Sans"/>
              </a:rPr>
              <a:t>ing model performance using validation set</a:t>
            </a:r>
          </a:p>
          <a:p>
            <a:pPr algn="l">
              <a:lnSpc>
                <a:spcPts val="4480"/>
              </a:lnSpc>
            </a:pPr>
          </a:p>
        </p:txBody>
      </p:sp>
      <p:sp>
        <p:nvSpPr>
          <p:cNvPr name="Freeform 5" id="5"/>
          <p:cNvSpPr/>
          <p:nvPr/>
        </p:nvSpPr>
        <p:spPr>
          <a:xfrm flipH="false" flipV="false" rot="2452068">
            <a:off x="11971022" y="-5373989"/>
            <a:ext cx="13472157" cy="10875705"/>
          </a:xfrm>
          <a:custGeom>
            <a:avLst/>
            <a:gdLst/>
            <a:ahLst/>
            <a:cxnLst/>
            <a:rect r="r" b="b" t="t" l="l"/>
            <a:pathLst>
              <a:path h="10875705" w="13472157">
                <a:moveTo>
                  <a:pt x="0" y="0"/>
                </a:moveTo>
                <a:lnTo>
                  <a:pt x="13472156" y="0"/>
                </a:lnTo>
                <a:lnTo>
                  <a:pt x="13472156" y="10875704"/>
                </a:lnTo>
                <a:lnTo>
                  <a:pt x="0" y="108757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145530">
            <a:off x="-3211715" y="6551866"/>
            <a:ext cx="9654877" cy="7794119"/>
          </a:xfrm>
          <a:custGeom>
            <a:avLst/>
            <a:gdLst/>
            <a:ahLst/>
            <a:cxnLst/>
            <a:rect r="r" b="b" t="t" l="l"/>
            <a:pathLst>
              <a:path h="7794119" w="9654877">
                <a:moveTo>
                  <a:pt x="0" y="0"/>
                </a:moveTo>
                <a:lnTo>
                  <a:pt x="9654877" y="0"/>
                </a:lnTo>
                <a:lnTo>
                  <a:pt x="9654877" y="7794118"/>
                </a:lnTo>
                <a:lnTo>
                  <a:pt x="0" y="7794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2938126" y="2591576"/>
            <a:ext cx="6205874" cy="5856995"/>
          </a:xfrm>
          <a:prstGeom prst="rect">
            <a:avLst/>
          </a:prstGeom>
        </p:spPr>
        <p:txBody>
          <a:bodyPr anchor="t" rtlCol="false" tIns="0" lIns="0" bIns="0" rIns="0">
            <a:spAutoFit/>
          </a:bodyPr>
          <a:lstStyle/>
          <a:p>
            <a:pPr>
              <a:lnSpc>
                <a:spcPts val="3765"/>
              </a:lnSpc>
            </a:pPr>
            <a:r>
              <a:rPr lang="en-US" sz="2689" u="sng">
                <a:solidFill>
                  <a:srgbClr val="01003B"/>
                </a:solidFill>
                <a:latin typeface="IBM Plex Sans Bold"/>
              </a:rPr>
              <a:t>MODEL SELECTION</a:t>
            </a:r>
          </a:p>
          <a:p>
            <a:pPr>
              <a:lnSpc>
                <a:spcPts val="3765"/>
              </a:lnSpc>
            </a:pPr>
          </a:p>
          <a:p>
            <a:pPr marL="580698" indent="-290349" lvl="1">
              <a:lnSpc>
                <a:spcPts val="3765"/>
              </a:lnSpc>
              <a:buFont typeface="Arial"/>
              <a:buChar char="•"/>
            </a:pPr>
            <a:r>
              <a:rPr lang="en-US" sz="2689">
                <a:solidFill>
                  <a:srgbClr val="01003B"/>
                </a:solidFill>
                <a:latin typeface="IBM Plex Sans Semi-Bold"/>
              </a:rPr>
              <a:t>Overview of models: Logistic Regression, k-nearest neighbour, Random Forest, SVM, gradient boosting, , etc.</a:t>
            </a:r>
          </a:p>
          <a:p>
            <a:pPr marL="580698" indent="-290349" lvl="1">
              <a:lnSpc>
                <a:spcPts val="3765"/>
              </a:lnSpc>
              <a:buFont typeface="Arial"/>
              <a:buChar char="•"/>
            </a:pPr>
            <a:r>
              <a:rPr lang="en-US" sz="2689">
                <a:solidFill>
                  <a:srgbClr val="01003B"/>
                </a:solidFill>
                <a:latin typeface="IBM Plex Sans Semi-Bold"/>
              </a:rPr>
              <a:t>Model Selection: Cross-validation, hyperparameter tuning</a:t>
            </a:r>
          </a:p>
          <a:p>
            <a:pPr marL="580698" indent="-290349" lvl="1">
              <a:lnSpc>
                <a:spcPts val="3765"/>
              </a:lnSpc>
              <a:buFont typeface="Arial"/>
              <a:buChar char="•"/>
            </a:pPr>
            <a:r>
              <a:rPr lang="en-US" sz="2689">
                <a:solidFill>
                  <a:srgbClr val="01003B"/>
                </a:solidFill>
                <a:latin typeface="IBM Plex Sans Semi-Bold"/>
              </a:rPr>
              <a:t>Evaluation Metrics: Accuracy, precision, recall, F1-score, ROC-AUC</a:t>
            </a:r>
          </a:p>
          <a:p>
            <a:pPr>
              <a:lnSpc>
                <a:spcPts val="2706"/>
              </a:lnSpc>
            </a:pPr>
          </a:p>
          <a:p>
            <a:pPr algn="l">
              <a:lnSpc>
                <a:spcPts val="2706"/>
              </a:lnSpc>
            </a:pPr>
          </a:p>
        </p:txBody>
      </p:sp>
      <p:sp>
        <p:nvSpPr>
          <p:cNvPr name="Freeform 3" id="3"/>
          <p:cNvSpPr/>
          <p:nvPr/>
        </p:nvSpPr>
        <p:spPr>
          <a:xfrm flipH="false" flipV="false" rot="2145530">
            <a:off x="-3087890" y="6389941"/>
            <a:ext cx="9654877" cy="7794119"/>
          </a:xfrm>
          <a:custGeom>
            <a:avLst/>
            <a:gdLst/>
            <a:ahLst/>
            <a:cxnLst/>
            <a:rect r="r" b="b" t="t" l="l"/>
            <a:pathLst>
              <a:path h="7794119" w="9654877">
                <a:moveTo>
                  <a:pt x="0" y="0"/>
                </a:moveTo>
                <a:lnTo>
                  <a:pt x="9654877" y="0"/>
                </a:lnTo>
                <a:lnTo>
                  <a:pt x="9654877" y="7794118"/>
                </a:lnTo>
                <a:lnTo>
                  <a:pt x="0" y="7794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452068">
            <a:off x="12837822" y="-5873390"/>
            <a:ext cx="13472157" cy="10875705"/>
          </a:xfrm>
          <a:custGeom>
            <a:avLst/>
            <a:gdLst/>
            <a:ahLst/>
            <a:cxnLst/>
            <a:rect r="r" b="b" t="t" l="l"/>
            <a:pathLst>
              <a:path h="10875705" w="13472157">
                <a:moveTo>
                  <a:pt x="0" y="0"/>
                </a:moveTo>
                <a:lnTo>
                  <a:pt x="13472157" y="0"/>
                </a:lnTo>
                <a:lnTo>
                  <a:pt x="13472157" y="10875705"/>
                </a:lnTo>
                <a:lnTo>
                  <a:pt x="0" y="1087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44000" y="3750898"/>
            <a:ext cx="8888135" cy="5999956"/>
          </a:xfrm>
          <a:custGeom>
            <a:avLst/>
            <a:gdLst/>
            <a:ahLst/>
            <a:cxnLst/>
            <a:rect r="r" b="b" t="t" l="l"/>
            <a:pathLst>
              <a:path h="5999956" w="8888135">
                <a:moveTo>
                  <a:pt x="0" y="0"/>
                </a:moveTo>
                <a:lnTo>
                  <a:pt x="8888135" y="0"/>
                </a:lnTo>
                <a:lnTo>
                  <a:pt x="8888135" y="5999956"/>
                </a:lnTo>
                <a:lnTo>
                  <a:pt x="0" y="5999956"/>
                </a:lnTo>
                <a:lnTo>
                  <a:pt x="0" y="0"/>
                </a:lnTo>
                <a:close/>
              </a:path>
            </a:pathLst>
          </a:custGeom>
          <a:blipFill>
            <a:blip r:embed="rId4"/>
            <a:stretch>
              <a:fillRect l="-3786" t="0" r="0" b="0"/>
            </a:stretch>
          </a:blipFill>
        </p:spPr>
      </p:sp>
      <p:sp>
        <p:nvSpPr>
          <p:cNvPr name="TextBox 6" id="6"/>
          <p:cNvSpPr txBox="true"/>
          <p:nvPr/>
        </p:nvSpPr>
        <p:spPr>
          <a:xfrm rot="0">
            <a:off x="1441688" y="1019175"/>
            <a:ext cx="7365759"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METHODOLOGY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75927" y="2017203"/>
            <a:ext cx="4436075" cy="1646785"/>
            <a:chOff x="0" y="0"/>
            <a:chExt cx="1168349" cy="433721"/>
          </a:xfrm>
        </p:grpSpPr>
        <p:sp>
          <p:nvSpPr>
            <p:cNvPr name="Freeform 6" id="6"/>
            <p:cNvSpPr/>
            <p:nvPr/>
          </p:nvSpPr>
          <p:spPr>
            <a:xfrm flipH="false" flipV="false" rot="0">
              <a:off x="0" y="0"/>
              <a:ext cx="1168349" cy="433721"/>
            </a:xfrm>
            <a:custGeom>
              <a:avLst/>
              <a:gdLst/>
              <a:ahLst/>
              <a:cxnLst/>
              <a:rect r="r" b="b" t="t" l="l"/>
              <a:pathLst>
                <a:path h="433721" w="1168349">
                  <a:moveTo>
                    <a:pt x="89006" y="0"/>
                  </a:moveTo>
                  <a:lnTo>
                    <a:pt x="1079343" y="0"/>
                  </a:lnTo>
                  <a:cubicBezTo>
                    <a:pt x="1128500" y="0"/>
                    <a:pt x="1168349" y="39849"/>
                    <a:pt x="1168349" y="89006"/>
                  </a:cubicBezTo>
                  <a:lnTo>
                    <a:pt x="1168349" y="344715"/>
                  </a:lnTo>
                  <a:cubicBezTo>
                    <a:pt x="1168349" y="393872"/>
                    <a:pt x="1128500" y="433721"/>
                    <a:pt x="1079343" y="433721"/>
                  </a:cubicBezTo>
                  <a:lnTo>
                    <a:pt x="89006" y="433721"/>
                  </a:lnTo>
                  <a:cubicBezTo>
                    <a:pt x="39849" y="433721"/>
                    <a:pt x="0" y="393872"/>
                    <a:pt x="0" y="344715"/>
                  </a:cubicBezTo>
                  <a:lnTo>
                    <a:pt x="0" y="89006"/>
                  </a:lnTo>
                  <a:cubicBezTo>
                    <a:pt x="0" y="39849"/>
                    <a:pt x="39849" y="0"/>
                    <a:pt x="89006" y="0"/>
                  </a:cubicBezTo>
                  <a:close/>
                </a:path>
              </a:pathLst>
            </a:custGeom>
            <a:solidFill>
              <a:srgbClr val="29008E"/>
            </a:solidFill>
          </p:spPr>
        </p:sp>
        <p:sp>
          <p:nvSpPr>
            <p:cNvPr name="TextBox 7" id="7"/>
            <p:cNvSpPr txBox="true"/>
            <p:nvPr/>
          </p:nvSpPr>
          <p:spPr>
            <a:xfrm>
              <a:off x="0" y="-47625"/>
              <a:ext cx="1168349" cy="481346"/>
            </a:xfrm>
            <a:prstGeom prst="rect">
              <a:avLst/>
            </a:prstGeom>
          </p:spPr>
          <p:txBody>
            <a:bodyPr anchor="ctr" rtlCol="false" tIns="50800" lIns="50800" bIns="50800" rIns="50800"/>
            <a:lstStyle/>
            <a:p>
              <a:pPr algn="ctr">
                <a:lnSpc>
                  <a:spcPts val="3359"/>
                </a:lnSpc>
              </a:pPr>
              <a:r>
                <a:rPr lang="en-US" sz="2400">
                  <a:solidFill>
                    <a:srgbClr val="FFFFFF"/>
                  </a:solidFill>
                  <a:latin typeface="IBM Plex Sans Bold"/>
                </a:rPr>
                <a:t>DATA COLLECTION</a:t>
              </a:r>
            </a:p>
          </p:txBody>
        </p:sp>
      </p:grpSp>
      <p:grpSp>
        <p:nvGrpSpPr>
          <p:cNvPr name="Group 8" id="8"/>
          <p:cNvGrpSpPr/>
          <p:nvPr/>
        </p:nvGrpSpPr>
        <p:grpSpPr>
          <a:xfrm rot="0">
            <a:off x="6925962" y="1402398"/>
            <a:ext cx="4436075" cy="1646785"/>
            <a:chOff x="0" y="0"/>
            <a:chExt cx="1168349" cy="433721"/>
          </a:xfrm>
        </p:grpSpPr>
        <p:sp>
          <p:nvSpPr>
            <p:cNvPr name="Freeform 9" id="9"/>
            <p:cNvSpPr/>
            <p:nvPr/>
          </p:nvSpPr>
          <p:spPr>
            <a:xfrm flipH="false" flipV="false" rot="0">
              <a:off x="0" y="0"/>
              <a:ext cx="1168349" cy="433721"/>
            </a:xfrm>
            <a:custGeom>
              <a:avLst/>
              <a:gdLst/>
              <a:ahLst/>
              <a:cxnLst/>
              <a:rect r="r" b="b" t="t" l="l"/>
              <a:pathLst>
                <a:path h="433721" w="1168349">
                  <a:moveTo>
                    <a:pt x="89006" y="0"/>
                  </a:moveTo>
                  <a:lnTo>
                    <a:pt x="1079343" y="0"/>
                  </a:lnTo>
                  <a:cubicBezTo>
                    <a:pt x="1128500" y="0"/>
                    <a:pt x="1168349" y="39849"/>
                    <a:pt x="1168349" y="89006"/>
                  </a:cubicBezTo>
                  <a:lnTo>
                    <a:pt x="1168349" y="344715"/>
                  </a:lnTo>
                  <a:cubicBezTo>
                    <a:pt x="1168349" y="393872"/>
                    <a:pt x="1128500" y="433721"/>
                    <a:pt x="1079343" y="433721"/>
                  </a:cubicBezTo>
                  <a:lnTo>
                    <a:pt x="89006" y="433721"/>
                  </a:lnTo>
                  <a:cubicBezTo>
                    <a:pt x="39849" y="433721"/>
                    <a:pt x="0" y="393872"/>
                    <a:pt x="0" y="344715"/>
                  </a:cubicBezTo>
                  <a:lnTo>
                    <a:pt x="0" y="89006"/>
                  </a:lnTo>
                  <a:cubicBezTo>
                    <a:pt x="0" y="39849"/>
                    <a:pt x="39849" y="0"/>
                    <a:pt x="89006" y="0"/>
                  </a:cubicBezTo>
                  <a:close/>
                </a:path>
              </a:pathLst>
            </a:custGeom>
            <a:solidFill>
              <a:srgbClr val="29008E"/>
            </a:solidFill>
          </p:spPr>
        </p:sp>
        <p:sp>
          <p:nvSpPr>
            <p:cNvPr name="TextBox 10" id="10"/>
            <p:cNvSpPr txBox="true"/>
            <p:nvPr/>
          </p:nvSpPr>
          <p:spPr>
            <a:xfrm>
              <a:off x="0" y="-47625"/>
              <a:ext cx="1168349" cy="481346"/>
            </a:xfrm>
            <a:prstGeom prst="rect">
              <a:avLst/>
            </a:prstGeom>
          </p:spPr>
          <p:txBody>
            <a:bodyPr anchor="ctr" rtlCol="false" tIns="50800" lIns="50800" bIns="50800" rIns="50800"/>
            <a:lstStyle/>
            <a:p>
              <a:pPr algn="ctr">
                <a:lnSpc>
                  <a:spcPts val="3359"/>
                </a:lnSpc>
              </a:pPr>
              <a:r>
                <a:rPr lang="en-US" sz="2400">
                  <a:solidFill>
                    <a:srgbClr val="FFFFFF"/>
                  </a:solidFill>
                  <a:latin typeface="IBM Plex Sans Bold"/>
                </a:rPr>
                <a:t>DATA PREPROCESSING</a:t>
              </a:r>
            </a:p>
          </p:txBody>
        </p:sp>
      </p:grpSp>
      <p:grpSp>
        <p:nvGrpSpPr>
          <p:cNvPr name="Group 11" id="11"/>
          <p:cNvGrpSpPr/>
          <p:nvPr/>
        </p:nvGrpSpPr>
        <p:grpSpPr>
          <a:xfrm rot="0">
            <a:off x="12309530" y="3308020"/>
            <a:ext cx="4436075" cy="1646785"/>
            <a:chOff x="0" y="0"/>
            <a:chExt cx="1168349" cy="433721"/>
          </a:xfrm>
        </p:grpSpPr>
        <p:sp>
          <p:nvSpPr>
            <p:cNvPr name="Freeform 12" id="12"/>
            <p:cNvSpPr/>
            <p:nvPr/>
          </p:nvSpPr>
          <p:spPr>
            <a:xfrm flipH="false" flipV="false" rot="0">
              <a:off x="0" y="0"/>
              <a:ext cx="1168349" cy="433721"/>
            </a:xfrm>
            <a:custGeom>
              <a:avLst/>
              <a:gdLst/>
              <a:ahLst/>
              <a:cxnLst/>
              <a:rect r="r" b="b" t="t" l="l"/>
              <a:pathLst>
                <a:path h="433721" w="1168349">
                  <a:moveTo>
                    <a:pt x="89006" y="0"/>
                  </a:moveTo>
                  <a:lnTo>
                    <a:pt x="1079343" y="0"/>
                  </a:lnTo>
                  <a:cubicBezTo>
                    <a:pt x="1128500" y="0"/>
                    <a:pt x="1168349" y="39849"/>
                    <a:pt x="1168349" y="89006"/>
                  </a:cubicBezTo>
                  <a:lnTo>
                    <a:pt x="1168349" y="344715"/>
                  </a:lnTo>
                  <a:cubicBezTo>
                    <a:pt x="1168349" y="393872"/>
                    <a:pt x="1128500" y="433721"/>
                    <a:pt x="1079343" y="433721"/>
                  </a:cubicBezTo>
                  <a:lnTo>
                    <a:pt x="89006" y="433721"/>
                  </a:lnTo>
                  <a:cubicBezTo>
                    <a:pt x="39849" y="433721"/>
                    <a:pt x="0" y="393872"/>
                    <a:pt x="0" y="344715"/>
                  </a:cubicBezTo>
                  <a:lnTo>
                    <a:pt x="0" y="89006"/>
                  </a:lnTo>
                  <a:cubicBezTo>
                    <a:pt x="0" y="39849"/>
                    <a:pt x="39849" y="0"/>
                    <a:pt x="89006" y="0"/>
                  </a:cubicBezTo>
                  <a:close/>
                </a:path>
              </a:pathLst>
            </a:custGeom>
            <a:solidFill>
              <a:srgbClr val="29008E"/>
            </a:solidFill>
          </p:spPr>
        </p:sp>
        <p:sp>
          <p:nvSpPr>
            <p:cNvPr name="TextBox 13" id="13"/>
            <p:cNvSpPr txBox="true"/>
            <p:nvPr/>
          </p:nvSpPr>
          <p:spPr>
            <a:xfrm>
              <a:off x="0" y="-47625"/>
              <a:ext cx="1168349" cy="481346"/>
            </a:xfrm>
            <a:prstGeom prst="rect">
              <a:avLst/>
            </a:prstGeom>
          </p:spPr>
          <p:txBody>
            <a:bodyPr anchor="ctr" rtlCol="false" tIns="50800" lIns="50800" bIns="50800" rIns="50800"/>
            <a:lstStyle/>
            <a:p>
              <a:pPr algn="ctr">
                <a:lnSpc>
                  <a:spcPts val="3359"/>
                </a:lnSpc>
              </a:pPr>
              <a:r>
                <a:rPr lang="en-US" sz="2400">
                  <a:solidFill>
                    <a:srgbClr val="FFFFFF"/>
                  </a:solidFill>
                  <a:latin typeface="IBM Plex Sans Bold"/>
                </a:rPr>
                <a:t>FEATURE ENGINEERING</a:t>
              </a:r>
            </a:p>
          </p:txBody>
        </p:sp>
      </p:grpSp>
      <p:grpSp>
        <p:nvGrpSpPr>
          <p:cNvPr name="Group 14" id="14"/>
          <p:cNvGrpSpPr/>
          <p:nvPr/>
        </p:nvGrpSpPr>
        <p:grpSpPr>
          <a:xfrm rot="0">
            <a:off x="6925962" y="4462605"/>
            <a:ext cx="4436075" cy="1646785"/>
            <a:chOff x="0" y="0"/>
            <a:chExt cx="1168349" cy="433721"/>
          </a:xfrm>
        </p:grpSpPr>
        <p:sp>
          <p:nvSpPr>
            <p:cNvPr name="Freeform 15" id="15"/>
            <p:cNvSpPr/>
            <p:nvPr/>
          </p:nvSpPr>
          <p:spPr>
            <a:xfrm flipH="false" flipV="false" rot="0">
              <a:off x="0" y="0"/>
              <a:ext cx="1168349" cy="433721"/>
            </a:xfrm>
            <a:custGeom>
              <a:avLst/>
              <a:gdLst/>
              <a:ahLst/>
              <a:cxnLst/>
              <a:rect r="r" b="b" t="t" l="l"/>
              <a:pathLst>
                <a:path h="433721" w="1168349">
                  <a:moveTo>
                    <a:pt x="89006" y="0"/>
                  </a:moveTo>
                  <a:lnTo>
                    <a:pt x="1079343" y="0"/>
                  </a:lnTo>
                  <a:cubicBezTo>
                    <a:pt x="1128500" y="0"/>
                    <a:pt x="1168349" y="39849"/>
                    <a:pt x="1168349" y="89006"/>
                  </a:cubicBezTo>
                  <a:lnTo>
                    <a:pt x="1168349" y="344715"/>
                  </a:lnTo>
                  <a:cubicBezTo>
                    <a:pt x="1168349" y="393872"/>
                    <a:pt x="1128500" y="433721"/>
                    <a:pt x="1079343" y="433721"/>
                  </a:cubicBezTo>
                  <a:lnTo>
                    <a:pt x="89006" y="433721"/>
                  </a:lnTo>
                  <a:cubicBezTo>
                    <a:pt x="39849" y="433721"/>
                    <a:pt x="0" y="393872"/>
                    <a:pt x="0" y="344715"/>
                  </a:cubicBezTo>
                  <a:lnTo>
                    <a:pt x="0" y="89006"/>
                  </a:lnTo>
                  <a:cubicBezTo>
                    <a:pt x="0" y="39849"/>
                    <a:pt x="39849" y="0"/>
                    <a:pt x="89006" y="0"/>
                  </a:cubicBezTo>
                  <a:close/>
                </a:path>
              </a:pathLst>
            </a:custGeom>
            <a:solidFill>
              <a:srgbClr val="29008E"/>
            </a:solidFill>
          </p:spPr>
        </p:sp>
        <p:sp>
          <p:nvSpPr>
            <p:cNvPr name="TextBox 16" id="16"/>
            <p:cNvSpPr txBox="true"/>
            <p:nvPr/>
          </p:nvSpPr>
          <p:spPr>
            <a:xfrm>
              <a:off x="0" y="-47625"/>
              <a:ext cx="1168349" cy="481346"/>
            </a:xfrm>
            <a:prstGeom prst="rect">
              <a:avLst/>
            </a:prstGeom>
          </p:spPr>
          <p:txBody>
            <a:bodyPr anchor="ctr" rtlCol="false" tIns="50800" lIns="50800" bIns="50800" rIns="50800"/>
            <a:lstStyle/>
            <a:p>
              <a:pPr algn="ctr">
                <a:lnSpc>
                  <a:spcPts val="3359"/>
                </a:lnSpc>
              </a:pPr>
              <a:r>
                <a:rPr lang="en-US" sz="2400">
                  <a:solidFill>
                    <a:srgbClr val="FFFFFF"/>
                  </a:solidFill>
                  <a:latin typeface="IBM Plex Sans Bold"/>
                </a:rPr>
                <a:t>MODEL DEVELOPMENT</a:t>
              </a:r>
            </a:p>
          </p:txBody>
        </p:sp>
      </p:grpSp>
      <p:grpSp>
        <p:nvGrpSpPr>
          <p:cNvPr name="Group 17" id="17"/>
          <p:cNvGrpSpPr/>
          <p:nvPr/>
        </p:nvGrpSpPr>
        <p:grpSpPr>
          <a:xfrm rot="0">
            <a:off x="1196620" y="5285997"/>
            <a:ext cx="4436075" cy="1646785"/>
            <a:chOff x="0" y="0"/>
            <a:chExt cx="1168349" cy="433721"/>
          </a:xfrm>
        </p:grpSpPr>
        <p:sp>
          <p:nvSpPr>
            <p:cNvPr name="Freeform 18" id="18"/>
            <p:cNvSpPr/>
            <p:nvPr/>
          </p:nvSpPr>
          <p:spPr>
            <a:xfrm flipH="false" flipV="false" rot="0">
              <a:off x="0" y="0"/>
              <a:ext cx="1168349" cy="433721"/>
            </a:xfrm>
            <a:custGeom>
              <a:avLst/>
              <a:gdLst/>
              <a:ahLst/>
              <a:cxnLst/>
              <a:rect r="r" b="b" t="t" l="l"/>
              <a:pathLst>
                <a:path h="433721" w="1168349">
                  <a:moveTo>
                    <a:pt x="89006" y="0"/>
                  </a:moveTo>
                  <a:lnTo>
                    <a:pt x="1079343" y="0"/>
                  </a:lnTo>
                  <a:cubicBezTo>
                    <a:pt x="1128500" y="0"/>
                    <a:pt x="1168349" y="39849"/>
                    <a:pt x="1168349" y="89006"/>
                  </a:cubicBezTo>
                  <a:lnTo>
                    <a:pt x="1168349" y="344715"/>
                  </a:lnTo>
                  <a:cubicBezTo>
                    <a:pt x="1168349" y="393872"/>
                    <a:pt x="1128500" y="433721"/>
                    <a:pt x="1079343" y="433721"/>
                  </a:cubicBezTo>
                  <a:lnTo>
                    <a:pt x="89006" y="433721"/>
                  </a:lnTo>
                  <a:cubicBezTo>
                    <a:pt x="39849" y="433721"/>
                    <a:pt x="0" y="393872"/>
                    <a:pt x="0" y="344715"/>
                  </a:cubicBezTo>
                  <a:lnTo>
                    <a:pt x="0" y="89006"/>
                  </a:lnTo>
                  <a:cubicBezTo>
                    <a:pt x="0" y="39849"/>
                    <a:pt x="39849" y="0"/>
                    <a:pt x="89006" y="0"/>
                  </a:cubicBezTo>
                  <a:close/>
                </a:path>
              </a:pathLst>
            </a:custGeom>
            <a:solidFill>
              <a:srgbClr val="29008E"/>
            </a:solidFill>
          </p:spPr>
        </p:sp>
        <p:sp>
          <p:nvSpPr>
            <p:cNvPr name="TextBox 19" id="19"/>
            <p:cNvSpPr txBox="true"/>
            <p:nvPr/>
          </p:nvSpPr>
          <p:spPr>
            <a:xfrm>
              <a:off x="0" y="-47625"/>
              <a:ext cx="1168349" cy="481346"/>
            </a:xfrm>
            <a:prstGeom prst="rect">
              <a:avLst/>
            </a:prstGeom>
          </p:spPr>
          <p:txBody>
            <a:bodyPr anchor="ctr" rtlCol="false" tIns="50800" lIns="50800" bIns="50800" rIns="50800"/>
            <a:lstStyle/>
            <a:p>
              <a:pPr algn="ctr">
                <a:lnSpc>
                  <a:spcPts val="3359"/>
                </a:lnSpc>
              </a:pPr>
              <a:r>
                <a:rPr lang="en-US" sz="2400">
                  <a:solidFill>
                    <a:srgbClr val="FFFFFF"/>
                  </a:solidFill>
                  <a:latin typeface="IBM Plex Sans Bold"/>
                </a:rPr>
                <a:t>MODEL EVALUATION</a:t>
              </a:r>
            </a:p>
          </p:txBody>
        </p:sp>
      </p:grpSp>
      <p:grpSp>
        <p:nvGrpSpPr>
          <p:cNvPr name="Group 20" id="20"/>
          <p:cNvGrpSpPr/>
          <p:nvPr/>
        </p:nvGrpSpPr>
        <p:grpSpPr>
          <a:xfrm rot="0">
            <a:off x="6518156" y="6932852"/>
            <a:ext cx="4436075" cy="1646785"/>
            <a:chOff x="0" y="0"/>
            <a:chExt cx="1168349" cy="433721"/>
          </a:xfrm>
        </p:grpSpPr>
        <p:sp>
          <p:nvSpPr>
            <p:cNvPr name="Freeform 21" id="21"/>
            <p:cNvSpPr/>
            <p:nvPr/>
          </p:nvSpPr>
          <p:spPr>
            <a:xfrm flipH="false" flipV="false" rot="0">
              <a:off x="0" y="0"/>
              <a:ext cx="1168349" cy="433721"/>
            </a:xfrm>
            <a:custGeom>
              <a:avLst/>
              <a:gdLst/>
              <a:ahLst/>
              <a:cxnLst/>
              <a:rect r="r" b="b" t="t" l="l"/>
              <a:pathLst>
                <a:path h="433721" w="1168349">
                  <a:moveTo>
                    <a:pt x="89006" y="0"/>
                  </a:moveTo>
                  <a:lnTo>
                    <a:pt x="1079343" y="0"/>
                  </a:lnTo>
                  <a:cubicBezTo>
                    <a:pt x="1128500" y="0"/>
                    <a:pt x="1168349" y="39849"/>
                    <a:pt x="1168349" y="89006"/>
                  </a:cubicBezTo>
                  <a:lnTo>
                    <a:pt x="1168349" y="344715"/>
                  </a:lnTo>
                  <a:cubicBezTo>
                    <a:pt x="1168349" y="393872"/>
                    <a:pt x="1128500" y="433721"/>
                    <a:pt x="1079343" y="433721"/>
                  </a:cubicBezTo>
                  <a:lnTo>
                    <a:pt x="89006" y="433721"/>
                  </a:lnTo>
                  <a:cubicBezTo>
                    <a:pt x="39849" y="433721"/>
                    <a:pt x="0" y="393872"/>
                    <a:pt x="0" y="344715"/>
                  </a:cubicBezTo>
                  <a:lnTo>
                    <a:pt x="0" y="89006"/>
                  </a:lnTo>
                  <a:cubicBezTo>
                    <a:pt x="0" y="39849"/>
                    <a:pt x="39849" y="0"/>
                    <a:pt x="89006" y="0"/>
                  </a:cubicBezTo>
                  <a:close/>
                </a:path>
              </a:pathLst>
            </a:custGeom>
            <a:solidFill>
              <a:srgbClr val="29008E"/>
            </a:solidFill>
          </p:spPr>
        </p:sp>
        <p:sp>
          <p:nvSpPr>
            <p:cNvPr name="TextBox 22" id="22"/>
            <p:cNvSpPr txBox="true"/>
            <p:nvPr/>
          </p:nvSpPr>
          <p:spPr>
            <a:xfrm>
              <a:off x="0" y="-47625"/>
              <a:ext cx="1168349" cy="481346"/>
            </a:xfrm>
            <a:prstGeom prst="rect">
              <a:avLst/>
            </a:prstGeom>
          </p:spPr>
          <p:txBody>
            <a:bodyPr anchor="ctr" rtlCol="false" tIns="50800" lIns="50800" bIns="50800" rIns="50800"/>
            <a:lstStyle/>
            <a:p>
              <a:pPr algn="ctr">
                <a:lnSpc>
                  <a:spcPts val="3359"/>
                </a:lnSpc>
              </a:pPr>
              <a:r>
                <a:rPr lang="en-US" sz="2400">
                  <a:solidFill>
                    <a:srgbClr val="FFFFFF"/>
                  </a:solidFill>
                  <a:latin typeface="IBM Plex Sans Bold"/>
                </a:rPr>
                <a:t>MODEL INTEPRETATION</a:t>
              </a:r>
            </a:p>
          </p:txBody>
        </p:sp>
      </p:grpSp>
      <p:grpSp>
        <p:nvGrpSpPr>
          <p:cNvPr name="Group 23" id="23"/>
          <p:cNvGrpSpPr/>
          <p:nvPr/>
        </p:nvGrpSpPr>
        <p:grpSpPr>
          <a:xfrm rot="0">
            <a:off x="12004174" y="7611515"/>
            <a:ext cx="4436075" cy="1646785"/>
            <a:chOff x="0" y="0"/>
            <a:chExt cx="1168349" cy="433721"/>
          </a:xfrm>
        </p:grpSpPr>
        <p:sp>
          <p:nvSpPr>
            <p:cNvPr name="Freeform 24" id="24"/>
            <p:cNvSpPr/>
            <p:nvPr/>
          </p:nvSpPr>
          <p:spPr>
            <a:xfrm flipH="false" flipV="false" rot="0">
              <a:off x="0" y="0"/>
              <a:ext cx="1168349" cy="433721"/>
            </a:xfrm>
            <a:custGeom>
              <a:avLst/>
              <a:gdLst/>
              <a:ahLst/>
              <a:cxnLst/>
              <a:rect r="r" b="b" t="t" l="l"/>
              <a:pathLst>
                <a:path h="433721" w="1168349">
                  <a:moveTo>
                    <a:pt x="89006" y="0"/>
                  </a:moveTo>
                  <a:lnTo>
                    <a:pt x="1079343" y="0"/>
                  </a:lnTo>
                  <a:cubicBezTo>
                    <a:pt x="1128500" y="0"/>
                    <a:pt x="1168349" y="39849"/>
                    <a:pt x="1168349" y="89006"/>
                  </a:cubicBezTo>
                  <a:lnTo>
                    <a:pt x="1168349" y="344715"/>
                  </a:lnTo>
                  <a:cubicBezTo>
                    <a:pt x="1168349" y="393872"/>
                    <a:pt x="1128500" y="433721"/>
                    <a:pt x="1079343" y="433721"/>
                  </a:cubicBezTo>
                  <a:lnTo>
                    <a:pt x="89006" y="433721"/>
                  </a:lnTo>
                  <a:cubicBezTo>
                    <a:pt x="39849" y="433721"/>
                    <a:pt x="0" y="393872"/>
                    <a:pt x="0" y="344715"/>
                  </a:cubicBezTo>
                  <a:lnTo>
                    <a:pt x="0" y="89006"/>
                  </a:lnTo>
                  <a:cubicBezTo>
                    <a:pt x="0" y="39849"/>
                    <a:pt x="39849" y="0"/>
                    <a:pt x="89006" y="0"/>
                  </a:cubicBezTo>
                  <a:close/>
                </a:path>
              </a:pathLst>
            </a:custGeom>
            <a:solidFill>
              <a:srgbClr val="29008E"/>
            </a:solidFill>
          </p:spPr>
        </p:sp>
        <p:sp>
          <p:nvSpPr>
            <p:cNvPr name="TextBox 25" id="25"/>
            <p:cNvSpPr txBox="true"/>
            <p:nvPr/>
          </p:nvSpPr>
          <p:spPr>
            <a:xfrm>
              <a:off x="0" y="-47625"/>
              <a:ext cx="1168349" cy="481346"/>
            </a:xfrm>
            <a:prstGeom prst="rect">
              <a:avLst/>
            </a:prstGeom>
          </p:spPr>
          <p:txBody>
            <a:bodyPr anchor="ctr" rtlCol="false" tIns="50800" lIns="50800" bIns="50800" rIns="50800"/>
            <a:lstStyle/>
            <a:p>
              <a:pPr algn="ctr">
                <a:lnSpc>
                  <a:spcPts val="3359"/>
                </a:lnSpc>
              </a:pPr>
              <a:r>
                <a:rPr lang="en-US" sz="2400">
                  <a:solidFill>
                    <a:srgbClr val="FFFFFF"/>
                  </a:solidFill>
                  <a:latin typeface="IBM Plex Sans Bold"/>
                </a:rPr>
                <a:t>MODEL DEPLOYMENT</a:t>
              </a:r>
            </a:p>
          </p:txBody>
        </p:sp>
      </p:grpSp>
      <p:sp>
        <p:nvSpPr>
          <p:cNvPr name="Freeform 26" id="26"/>
          <p:cNvSpPr/>
          <p:nvPr/>
        </p:nvSpPr>
        <p:spPr>
          <a:xfrm flipH="false" flipV="true" rot="1713111">
            <a:off x="5579690" y="1873084"/>
            <a:ext cx="1116998" cy="1243621"/>
          </a:xfrm>
          <a:custGeom>
            <a:avLst/>
            <a:gdLst/>
            <a:ahLst/>
            <a:cxnLst/>
            <a:rect r="r" b="b" t="t" l="l"/>
            <a:pathLst>
              <a:path h="1243621" w="1116998">
                <a:moveTo>
                  <a:pt x="0" y="1243621"/>
                </a:moveTo>
                <a:lnTo>
                  <a:pt x="1116997" y="1243621"/>
                </a:lnTo>
                <a:lnTo>
                  <a:pt x="1116997" y="0"/>
                </a:lnTo>
                <a:lnTo>
                  <a:pt x="0" y="0"/>
                </a:lnTo>
                <a:lnTo>
                  <a:pt x="0" y="124362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2009256" y="686752"/>
            <a:ext cx="6405493" cy="715646"/>
          </a:xfrm>
          <a:prstGeom prst="rect">
            <a:avLst/>
          </a:prstGeom>
        </p:spPr>
        <p:txBody>
          <a:bodyPr anchor="t" rtlCol="false" tIns="0" lIns="0" bIns="0" rIns="0">
            <a:spAutoFit/>
          </a:bodyPr>
          <a:lstStyle/>
          <a:p>
            <a:pPr marL="0" indent="0" lvl="0">
              <a:lnSpc>
                <a:spcPts val="5719"/>
              </a:lnSpc>
              <a:spcBef>
                <a:spcPct val="0"/>
              </a:spcBef>
            </a:pPr>
            <a:r>
              <a:rPr lang="en-US" sz="4399" spc="382">
                <a:solidFill>
                  <a:srgbClr val="F8F8F8"/>
                </a:solidFill>
                <a:latin typeface="Be Vietnam Ultra-Bold"/>
              </a:rPr>
              <a:t>WORKFLOW</a:t>
            </a:r>
          </a:p>
        </p:txBody>
      </p:sp>
      <p:sp>
        <p:nvSpPr>
          <p:cNvPr name="Freeform 28" id="28"/>
          <p:cNvSpPr/>
          <p:nvPr/>
        </p:nvSpPr>
        <p:spPr>
          <a:xfrm flipH="false" flipV="true" rot="5064565">
            <a:off x="11571811" y="1674647"/>
            <a:ext cx="1475440" cy="1642696"/>
          </a:xfrm>
          <a:custGeom>
            <a:avLst/>
            <a:gdLst/>
            <a:ahLst/>
            <a:cxnLst/>
            <a:rect r="r" b="b" t="t" l="l"/>
            <a:pathLst>
              <a:path h="1642696" w="1475440">
                <a:moveTo>
                  <a:pt x="0" y="1642696"/>
                </a:moveTo>
                <a:lnTo>
                  <a:pt x="1475439" y="1642696"/>
                </a:lnTo>
                <a:lnTo>
                  <a:pt x="1475439" y="0"/>
                </a:lnTo>
                <a:lnTo>
                  <a:pt x="0" y="0"/>
                </a:lnTo>
                <a:lnTo>
                  <a:pt x="0" y="164269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true" rot="-8627911">
            <a:off x="11571811" y="4464649"/>
            <a:ext cx="1475440" cy="1642696"/>
          </a:xfrm>
          <a:custGeom>
            <a:avLst/>
            <a:gdLst/>
            <a:ahLst/>
            <a:cxnLst/>
            <a:rect r="r" b="b" t="t" l="l"/>
            <a:pathLst>
              <a:path h="1642696" w="1475440">
                <a:moveTo>
                  <a:pt x="0" y="1642696"/>
                </a:moveTo>
                <a:lnTo>
                  <a:pt x="1475439" y="1642696"/>
                </a:lnTo>
                <a:lnTo>
                  <a:pt x="1475439" y="0"/>
                </a:lnTo>
                <a:lnTo>
                  <a:pt x="0" y="0"/>
                </a:lnTo>
                <a:lnTo>
                  <a:pt x="0" y="164269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7080812">
            <a:off x="5561273" y="4356187"/>
            <a:ext cx="1153831" cy="1284629"/>
          </a:xfrm>
          <a:custGeom>
            <a:avLst/>
            <a:gdLst/>
            <a:ahLst/>
            <a:cxnLst/>
            <a:rect r="r" b="b" t="t" l="l"/>
            <a:pathLst>
              <a:path h="1284629" w="1153831">
                <a:moveTo>
                  <a:pt x="0" y="0"/>
                </a:moveTo>
                <a:lnTo>
                  <a:pt x="1153831" y="0"/>
                </a:lnTo>
                <a:lnTo>
                  <a:pt x="1153831" y="1284630"/>
                </a:lnTo>
                <a:lnTo>
                  <a:pt x="0" y="1284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true" flipV="true" rot="10281182">
            <a:off x="4911038" y="6873340"/>
            <a:ext cx="1443316" cy="1606931"/>
          </a:xfrm>
          <a:custGeom>
            <a:avLst/>
            <a:gdLst/>
            <a:ahLst/>
            <a:cxnLst/>
            <a:rect r="r" b="b" t="t" l="l"/>
            <a:pathLst>
              <a:path h="1606931" w="1443316">
                <a:moveTo>
                  <a:pt x="1443316" y="1606931"/>
                </a:moveTo>
                <a:lnTo>
                  <a:pt x="0" y="1606931"/>
                </a:lnTo>
                <a:lnTo>
                  <a:pt x="0" y="0"/>
                </a:lnTo>
                <a:lnTo>
                  <a:pt x="1443316" y="0"/>
                </a:lnTo>
                <a:lnTo>
                  <a:pt x="1443316" y="160693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true" rot="3873191">
            <a:off x="11072909" y="6644577"/>
            <a:ext cx="1207342" cy="1344206"/>
          </a:xfrm>
          <a:custGeom>
            <a:avLst/>
            <a:gdLst/>
            <a:ahLst/>
            <a:cxnLst/>
            <a:rect r="r" b="b" t="t" l="l"/>
            <a:pathLst>
              <a:path h="1344206" w="1207342">
                <a:moveTo>
                  <a:pt x="0" y="1344207"/>
                </a:moveTo>
                <a:lnTo>
                  <a:pt x="1207342" y="1344207"/>
                </a:lnTo>
                <a:lnTo>
                  <a:pt x="1207342" y="0"/>
                </a:lnTo>
                <a:lnTo>
                  <a:pt x="0" y="0"/>
                </a:lnTo>
                <a:lnTo>
                  <a:pt x="0" y="1344207"/>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DAF_jgKku24</dc:identifier>
  <dcterms:modified xsi:type="dcterms:W3CDTF">2011-08-01T06:04:30Z</dcterms:modified>
  <cp:revision>1</cp:revision>
  <dc:title>EPICS PROJECT - REVIEW 2</dc:title>
</cp:coreProperties>
</file>